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67" r:id="rId6"/>
    <p:sldId id="352" r:id="rId7"/>
    <p:sldId id="397" r:id="rId8"/>
    <p:sldId id="399" r:id="rId9"/>
    <p:sldId id="400" r:id="rId10"/>
    <p:sldId id="268" r:id="rId11"/>
    <p:sldId id="339" r:id="rId12"/>
    <p:sldId id="303" r:id="rId13"/>
    <p:sldId id="419" r:id="rId14"/>
    <p:sldId id="412" r:id="rId15"/>
    <p:sldId id="403" r:id="rId16"/>
    <p:sldId id="396" r:id="rId17"/>
    <p:sldId id="395" r:id="rId18"/>
    <p:sldId id="416" r:id="rId19"/>
    <p:sldId id="351" r:id="rId20"/>
    <p:sldId id="279" r:id="rId21"/>
    <p:sldId id="387" r:id="rId22"/>
    <p:sldId id="390" r:id="rId23"/>
    <p:sldId id="388" r:id="rId24"/>
    <p:sldId id="389" r:id="rId25"/>
    <p:sldId id="411" r:id="rId26"/>
    <p:sldId id="413" r:id="rId27"/>
    <p:sldId id="391" r:id="rId28"/>
    <p:sldId id="406" r:id="rId29"/>
    <p:sldId id="414" r:id="rId30"/>
    <p:sldId id="407" r:id="rId31"/>
    <p:sldId id="409" r:id="rId32"/>
    <p:sldId id="353" r:id="rId33"/>
    <p:sldId id="358" r:id="rId34"/>
    <p:sldId id="41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D95"/>
    <a:srgbClr val="00863D"/>
    <a:srgbClr val="FF33CC"/>
    <a:srgbClr val="82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A2AC1-765E-497F-9416-09B31B10DDAA}" v="1243" vWet="1245" dt="2022-11-10T06:20:05.277"/>
    <p1510:client id="{27DEC619-DE56-451E-8FFF-2208E9B2EEA1}" v="1119" dt="2022-11-09T15:52:25.123"/>
    <p1510:client id="{2F9F5D5E-6609-8849-9FA5-D1D1E07B358E}" v="2367" dt="2022-11-10T13:52:30.329"/>
    <p1510:client id="{494C6982-0727-4B1A-9E5E-5DA5F3F990D4}" v="797" dt="2022-11-10T13:10:50.905"/>
    <p1510:client id="{9780F3FB-FD65-4101-8874-A0317298651A}" v="8" dt="2022-11-10T14:24:53.579"/>
    <p1510:client id="{A8A28F9D-0BD4-4456-A7E1-63B521AE129B}" v="1845" dt="2022-11-10T12:36:13.424"/>
    <p1510:client id="{B0289DD6-356A-4188-95CE-0986B9637D95}" v="2190" dt="2022-11-10T13:57:26.242"/>
    <p1510:client id="{E136A9F6-0ACA-4913-B13F-4AC7AB95AE4E}" v="10949" dt="2022-11-10T14:25:22.428"/>
    <p1510:client id="{EC992BDC-7A6E-4C72-962D-6DFB314A46DD}" v="194" dt="2022-11-10T13:57:56.368"/>
    <p1510:client id="{F95B63FC-6BC5-4A24-851B-9FB96B5C6353}" v="67" dt="2022-11-10T14:19:08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12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6275 17354 16383 0 0,'-3'0'0'0'0,"-1"10"0"0"0,0 6 0 0 0,1 6 0 0 0,0 4 0 0 0,2-1 0 0 0,3 0 0 0 0,2-2 0 0 0,3-1 0 0 0,1-2 0 0 0,2-4 0 0 0,2-4 0 0 0,-4-8 0 0 0,-3-8 0 0 0,-6-6 0 0 0,-5-2 0 0 0,-3-1 0 0 0,-2-2 0 0 0,-3 1 0 0 0,-2 0 0 0 0,2-4 0 0 0,3-2 0 0 0,4 0 0 0 0,2-1 0 0 0,3-3 0 0 0,1 0 0 0 0,4 0 0 0 0,5 5 0 0 0,1 2 0 0 0,2 4 0 0 0,3 4 0 0 0,2 4 0 0 0,7 2 0 0 0,4 2 0 0 0,0 2 0 0 0,-2-1 0 0 0,-4 4 0 0 0,-3 5 0 0 0,-5 3 0 0 0,-4 3 0 0 0,-4 2 0 0 0,-3 2 0 0 0,-4-3 0 0 0,-6-4 0 0 0,-4-4 0 0 0,-4-3 0 0 0,-2-3 0 0 0,-1-2 0 0 0,3-3 0 0 0,0-2 0 0 0,4-3 0 0 0,0-4 0 0 0,2-2 0 0 0,10-2 0 0 0,7-2 0 0 0,6 2 0 0 0,4 4 0 0 0,3 4 0 0 0,0 3 0 0 0,-3 0 0 0 0,-4-3 0 0 0,-4-3 0 0 0,-8 0 0 0 0,-3-4 0 0 0,-1-3 0 0 0,-1-2 0 0 0,1 0 0 0 0,-3 3 0 0 0,-3 5 0 0 0,-3 3 0 0 0,-3 8 0 0 0,-2 6 0 0 0,-1 3 0 0 0,2 3 0 0 0,0 6 0 0 0,1 0 0 0 0,2 1 0 0 0,1 0 0 0 0,-2-3 0 0 0,-1-1 0 0 0,2 1 0 0 0,0 0 0 0 0,-1-2 0 0 0,-1 0 0 0 0,1 1 0 0 0,1-2 0 0 0,2 1 0 0 0,3 0 0 0 0,3 2 0 0 0,2 1 0 0 0,2 2 0 0 0,1 0 0 0 0,0 1 0 0 0,4-4 0 0 0,4-3 0 0 0,4-5 0 0 0,3-2 0 0 0,2-3 0 0 0,2-2 0 0 0,0-4 0 0 0,1-1 0 0 0,-1 0 0 0 0,1 2 0 0 0,-1 0 0 0 0,0 1 0 0 0,0 1 0 0 0,0 1 0 0 0,-1 0 0 0 0,1 0 0 0 0,0-3 0 0 0,-1-4 0 0 0,1-8 0 0 0,0-4 0 0 0,0-2 0 0 0,-4 0 0 0 0,0-1 0 0 0,-7 4 0 0 0,-8 15 0 0 0,-6 14 0 0 0,-3 8 0 0 0,-3 7 0 0 0,1 3 0 0 0,2 0 0 0 0,2 0 0 0 0,0 3 0 0 0,-2-2 0 0 0,0-2 0 0 0,-2-3 0 0 0,-2-6 0 0 0,-1-6 0 0 0,-3-5 0 0 0,3-7 0 0 0,0-4 0 0 0,-1-1 0 0 0,2-4 0 0 0,0 1 0 0 0,3-3 0 0 0,-1 1 0 0 0,-1 1 0 0 0,-2 3 0 0 0,-2 2 0 0 0,-1 2 0 0 0,-1 0 0 0 0,-1 1 0 0 0,0 0 0 0 0,0 1 0 0 0,0-1 0 0 0,0 1 0 0 0,6-1 0 0 0,9 0 0 0 0,8 0 0 0 0,7 0 0 0 0,4 0 0 0 0,4 0 0 0 0,0 0 0 0 0,2 0 0 0 0,-1 0 0 0 0,0 0 0 0 0,0 0 0 0 0,-1 0 0 0 0,0 0 0 0 0,0 0 0 0 0,0 0 0 0 0,0 0 0 0 0,-1 0 0 0 0,1 0 0 0 0,0 0 0 0 0,-1 0 0 0 0,-5 0 0 0 0,-9 0 0 0 0,-9 0 0 0 0,-5 0 0 0 0,-6 0 0 0 0,-2 0 0 0 0,-2 0 0 0 0,0 0 0 0 0,0 0 0 0 0,3-3 0 0 0,4-2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3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14933 3158 16383 0 0,'0'-3'0'0'0,"0"-1"0"0"0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4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13705 4747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4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13705 4747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4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13705 4747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5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13705 4747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5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13705 4747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7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12351 5233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7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12351 4154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8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24077 11012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8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21537 17256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21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6492 17232 16383 0 0,'0'4'0'0'0,"0"6"0"0"0,0 6 0 0 0,-3 3 0 0 0,-4 1 0 0 0,-2 1 0 0 0,-1 3 0 0 0,-6 0 0 0 0,-7 3 0 0 0,-5 0 0 0 0,-8 5 0 0 0,-4 3 0 0 0,4-1 0 0 0,6-6 0 0 0,5-5 0 0 0,3-6 0 0 0,2-6 0 0 0,1-5 0 0 0,5-7 0 0 0,0-6 0 0 0,4-5 0 0 0,-1-1 0 0 0,2-1 0 0 0,3-1 0 0 0,-1 1 0 0 0,-3 1 0 0 0,-2-2 0 0 0,0 0 0 0 0,3-2 0 0 0,2 0 0 0 0,3-2 0 0 0,2-3 0 0 0,1-1 0 0 0,1 0 0 0 0,1 1 0 0 0,-1 1 0 0 0,1 1 0 0 0,2 3 0 0 0,2 2 0 0 0,-1 1 0 0 0,0-2 0 0 0,1 3 0 0 0,4 4 0 0 0,3 2 0 0 0,3 4 0 0 0,5 4 0 0 0,3 6 0 0 0,3 2 0 0 0,-2 2 0 0 0,-3-1 0 0 0,-1-1 0 0 0,-4 0 0 0 0,-2-1 0 0 0,-3 1 0 0 0,0 2 0 0 0,-2 3 0 0 0,-3 2 0 0 0,-2 1 0 0 0,1 1 0 0 0,1 5 0 0 0,-2 0 0 0 0,-1 0 0 0 0,-2 0 0 0 0,4-5 0 0 0,-1-2 0 0 0,3-4 0 0 0,1 0 0 0 0,1 0 0 0 0,3-1 0 0 0,2-3 0 0 0,3-3 0 0 0,0-2 0 0 0,2-1 0 0 0,0-2 0 0 0,0 0 0 0 0,0 0 0 0 0,1-1 0 0 0,-5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9.0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21262 21024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9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27951 21024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28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19047 17382 16383 0 0,'0'3'0'0'0,"0"7"0"0"0,0 9 0 0 0,0 4 0 0 0,0 5 0 0 0,0 3 0 0 0,-3 4 0 0 0,-1-2 0 0 0,0-3 0 0 0,1-3 0 0 0,0-3 0 0 0,2-3 0 0 0,0-2 0 0 0,1 0 0 0 0,0-1 0 0 0,0 0 0 0 0,3 0 0 0 0,5-6 0 0 0,0-8 0 0 0,0-12 0 0 0,1-4 0 0 0,-1-3 0 0 0,1-2 0 0 0,0-2 0 0 0,-3 0 0 0 0,-1-1 0 0 0,-2 0 0 0 0,-2 1 0 0 0,-1 0 0 0 0,0-4 0 0 0,0-3 0 0 0,0-1 0 0 0,-1 1 0 0 0,1 2 0 0 0,0 11 0 0 0,0 11 0 0 0,-1 9 0 0 0,1 10 0 0 0,0 5 0 0 0,0 2 0 0 0,0 0 0 0 0,0-1 0 0 0,-3-4 0 0 0,-1-8 0 0 0,0-10 0 0 0,1-11 0 0 0,0-8 0 0 0,2-3 0 0 0,-3-4 0 0 0,0-2 0 0 0,0-2 0 0 0,0 0 0 0 0,2 2 0 0 0,-2 6 0 0 0,-1 3 0 0 0,-2 5 0 0 0,-1 7 0 0 0,-1 9 0 0 0,-3 13 0 0 0,-3 9 0 0 0,-4 12 0 0 0,-3 4 0 0 0,-4 3 0 0 0,0-1 0 0 0,0 0 0 0 0,2-9 0 0 0,2-9 0 0 0,4-15 0 0 0,3-13 0 0 0,3-13 0 0 0,4-9 0 0 0,4-3 0 0 0,4-5 0 0 0,10 2 0 0 0,6-2 0 0 0,4 6 0 0 0,4 4 0 0 0,5 6 0 0 0,0 2 0 0 0,3 5 0 0 0,-3 3 0 0 0,-1 3 0 0 0,-4 2 0 0 0,-1 2 0 0 0,-3 0 0 0 0,-1 1 0 0 0,3-1 0 0 0,4 4 0 0 0,7 4 0 0 0,1 1 0 0 0,1-2 0 0 0,-2-1 0 0 0,-13-2 0 0 0,-14-2 0 0 0,-10-1 0 0 0,-8-1 0 0 0,-5 0 0 0 0,-3 0 0 0 0,5-1 0 0 0,15-2 0 0 0,17-2 0 0 0,12-2 0 0 0,10-4 0 0 0,6 1 0 0 0,-6-2 0 0 0,-12 1 0 0 0,-14 3 0 0 0,-19 2 0 0 0,-18 3 0 0 0,-11 2 0 0 0,-9 0 0 0 0,0 1 0 0 0,3 1 0 0 0,7-1 0 0 0,5 1 0 0 0,11-1 0 0 0,11 0 0 0 0,14 1 0 0 0,12-1 0 0 0,6 0 0 0 0,5 0 0 0 0,0 0 0 0 0,-7 0 0 0 0,-15 0 0 0 0,-12 0 0 0 0,-11 0 0 0 0,-6 0 0 0 0,-10 0 0 0 0,-5 0 0 0 0,-4 3 0 0 0,0 4 0 0 0,2 5 0 0 0,15 2 0 0 0,24 3 0 0 0,21-1 0 0 0,23-5 0 0 0,26 1 0 0 0,7-3 0 0 0,10-3 0 0 0,2-2 0 0 0,-10-2 0 0 0,-20 2 0 0 0,-26 1 0 0 0,-21 1 0 0 0,-24 1 0 0 0,-15 3 0 0 0,-10-2 0 0 0,-12 2 0 0 0,-7 2 0 0 0,-7 0 0 0 0,1 0 0 0 0,1-2 0 0 0,1-2 0 0 0,8-3 0 0 0,5-2 0 0 0,12 2 0 0 0,14-1 0 0 0,13 3 0 0 0,12 0 0 0 0,11-1 0 0 0,6-2 0 0 0,3-1 0 0 0,-1-2 0 0 0,0 0 0 0 0,-1-1 0 0 0,-2 0 0 0 0,-10 0 0 0 0,-14 3 0 0 0,-10 1 0 0 0,-8 3 0 0 0,-4 0 0 0 0,8-4 0 0 0,11-6 0 0 0,12-2 0 0 0,9-4 0 0 0,4 0 0 0 0,6 2 0 0 0,2 1 0 0 0,-1-1 0 0 0,-1 1 0 0 0,-5-2 0 0 0,-10 0 0 0 0,-8 2 0 0 0,-9-2 0 0 0,-6 2 0 0 0,-11 0 0 0 0,-13 2 0 0 0,-11 2 0 0 0,-3 1 0 0 0,1-3 0 0 0,5 0 0 0 0,8 0 0 0 0,13 1 0 0 0,13 1 0 0 0,13 1 0 0 0,8 1 0 0 0,13-1 0 0 0,11 1 0 0 0,10 1 0 0 0,4-1 0 0 0,3 0 0 0 0,-4 0 0 0 0,-3 0 0 0 0,-7 0 0 0 0,-12 0 0 0 0,-16 0 0 0 0,-18 0 0 0 0,-9 0 0 0 0,-5 0 0 0 0,-5 3 0 0 0,-4 2 0 0 0,-3 2 0 0 0,-2 3 0 0 0,5 4 0 0 0,3-1 0 0 0,1-2 0 0 0,7-1 0 0 0,10-1 0 0 0,16-3 0 0 0,13-2 0 0 0,14-1 0 0 0,14-2 0 0 0,15-1 0 0 0,10 0 0 0 0,2-1 0 0 0,-4 1 0 0 0,-12-1 0 0 0,-24 4 0 0 0,-28 4 0 0 0,-27 5 0 0 0,-26 2 0 0 0,-24 4 0 0 0,-9 0 0 0 0,-10 1 0 0 0,-2-2 0 0 0,8-2 0 0 0,9 0 0 0 0,11 1 0 0 0,14-2 0 0 0,18-4 0 0 0,21-3 0 0 0,17-4 0 0 0,12-1 0 0 0,11-2 0 0 0,10 0 0 0 0,11-1 0 0 0,7 1 0 0 0,3-1 0 0 0,2 1 0 0 0,2-1 0 0 0,-2 1 0 0 0,-9 0 0 0 0,-10 0 0 0 0,-15 0 0 0 0,-16 3 0 0 0,-15 1 0 0 0,-8 4 0 0 0,-5-1 0 0 0,-2 0 0 0 0,2 0 0 0 0,0 1 0 0 0,0-2 0 0 0,7-2 0 0 0,10-2 0 0 0,13-1 0 0 0,6 0 0 0 0,7-1 0 0 0,2 0 0 0 0,0-1 0 0 0,-9 1 0 0 0,-10 0 0 0 0,-17-1 0 0 0,-9 1 0 0 0,-9 0 0 0 0,-7 0 0 0 0,0 3 0 0 0,3 2 0 0 0,-1 2 0 0 0,2 0 0 0 0,9 0 0 0 0,14-3 0 0 0,12 0 0 0 0,11-3 0 0 0,12-3 0 0 0,7-2 0 0 0,8-4 0 0 0,2 1 0 0 0,-3 0 0 0 0,-16 2 0 0 0,-15 2 0 0 0,-16 4 0 0 0,-17 2 0 0 0,-15 4 0 0 0,-1 4 0 0 0,0 0 0 0 0,2-2 0 0 0,8 1 0 0 0,14-1 0 0 0,13-3 0 0 0,13-5 0 0 0,14-3 0 0 0,14-1 0 0 0,11 0 0 0 0,8 1 0 0 0,5 0 0 0 0,-7 1 0 0 0,-9 0 0 0 0,-17 1 0 0 0,-16 0 0 0 0,-18 0 0 0 0,-11 0 0 0 0,-11 0 0 0 0,-6 0 0 0 0,-6 0 0 0 0,1 0 0 0 0,6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28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19426 17739 16383 0 0,'-4'0'0'0'0,"-3"-3"0"0"0,-4-1 0 0 0,-1-3 0 0 0,-1-1 0 0 0,-1 2 0 0 0,-2 11 0 0 0,-1 14 0 0 0,-5 17 0 0 0,-4 11 0 0 0,-1 11 0 0 0,1 5 0 0 0,1-5 0 0 0,2-9 0 0 0,5-10 0 0 0,6-8 0 0 0,4-6 0 0 0,4-5 0 0 0,3 1 0 0 0,1 1 0 0 0,4-5 0 0 0,5 3 0 0 0,0 0 0 0 0,2-4 0 0 0,3-3 0 0 0,1-15 0 0 0,5-12 0 0 0,6-14 0 0 0,1-12 0 0 0,-1-5 0 0 0,-1-1 0 0 0,-2-6 0 0 0,-5-1 0 0 0,-2 0 0 0 0,-4 2 0 0 0,-1 4 0 0 0,-2 3 0 0 0,0 9 0 0 0,0 20 0 0 0,-3 26 0 0 0,-2 26 0 0 0,-2 14 0 0 0,-4 10 0 0 0,-2-1 0 0 0,-4-5 0 0 0,0-9 0 0 0,2-8 0 0 0,-3-15 0 0 0,-1-17 0 0 0,-4-16 0 0 0,-1-13 0 0 0,-2-11 0 0 0,1-8 0 0 0,2-5 0 0 0,2-4 0 0 0,0 3 0 0 0,2 3 0 0 0,3 7 0 0 0,3 15 0 0 0,2 25 0 0 0,4 31 0 0 0,5 20 0 0 0,2 10 0 0 0,-2 0 0 0 0,3-3 0 0 0,-2-6 0 0 0,2-9 0 0 0,2-18 0 0 0,2-27 0 0 0,-1-23 0 0 0,0-20 0 0 0,1-9 0 0 0,2-9 0 0 0,1-3 0 0 0,-2 3 0 0 0,-5 5 0 0 0,1 6 0 0 0,-3 8 0 0 0,2 21 0 0 0,1 30 0 0 0,-1 35 0 0 0,1 24 0 0 0,2 22 0 0 0,-1 15 0 0 0,-3 8 0 0 0,4 8 0 0 0,-1-10 0 0 0,-2-15 0 0 0,-3-17 0 0 0,-3-32 0 0 0,-1-40 0 0 0,-6-36 0 0 0,-4-33 0 0 0,-8-19 0 0 0,-4-11 0 0 0,-6-3 0 0 0,-2 5 0 0 0,1 12 0 0 0,2 19 0 0 0,4 26 0 0 0,7 21 0 0 0,4 20 0 0 0,8 14 0 0 0,7 11 0 0 0,2 2 0 0 0,0-2 0 0 0,-1-2 0 0 0,-3-8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58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20796 21362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58.3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20648 21003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8:59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26342 20431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3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13811 10186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14:19:03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15822 12321 16383 0 0,'0'-3'0'0'0,"0"-8"0"0"0,0-1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FF3F-A9D3-412F-B52D-405CFFD97378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6B15-FA54-44C9-9D56-B6361E6DB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5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1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0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0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38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noto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7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noto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06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35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9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2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18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8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85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49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3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실리콘을 음극재로 사용하면 </a:t>
            </a:r>
            <a:r>
              <a:rPr lang="en" altLang="ko-Kore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specific capacity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가 기존의 음극재보다 훨씬 우수하다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하지만 부피 팽창의 문제가 발생하다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따라서 에너지 밀도가 높은 배터리를 만들기 위해서는 이 문제를 해결하는 것이 중요하다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바인더의 기계적인 특성으로 부피 팽창 문제를 막을 수 있지만 셀의 전기화학적인 반응에 소재의 접착력과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슬러리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그리고 전극 특성이 큰 영향을 주기에 바인더가 완벽하게 사용되지는 못 하고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5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45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한동대학교 - 위키백과, 우리 모두의 백과사전">
            <a:extLst>
              <a:ext uri="{FF2B5EF4-FFF2-40B4-BE49-F238E27FC236}">
                <a16:creationId xmlns:a16="http://schemas.microsoft.com/office/drawing/2014/main" id="{D4156042-9240-8D76-FCFF-FE154EF1F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022150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4DE61-D691-4C8C-7D24-BFFA936164C6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B2FDD-01A5-105B-169F-98542167476D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0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E055-F613-19F1-6319-A55632EF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41BB83-A131-6AF8-C15E-D0ADE69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D448B-AA0B-3B40-E627-FACDDEEF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0AC41-0500-BD8B-3570-FAE86B71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8B3D8B-4B65-9367-D22A-0D19CEB8956F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한동대학교 logo에 대한 이미지 검색결과">
            <a:extLst>
              <a:ext uri="{FF2B5EF4-FFF2-40B4-BE49-F238E27FC236}">
                <a16:creationId xmlns:a16="http://schemas.microsoft.com/office/drawing/2014/main" id="{3B12F741-B1D3-B9F2-54F5-E11E9850B8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8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606DF1-505D-8D95-1560-EB9A86C66DD0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9A83D-8617-51FD-8646-D1F206461FBF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한동대학교 logo에 대한 이미지 검색결과">
            <a:extLst>
              <a:ext uri="{FF2B5EF4-FFF2-40B4-BE49-F238E27FC236}">
                <a16:creationId xmlns:a16="http://schemas.microsoft.com/office/drawing/2014/main" id="{6E364689-6250-9331-94EC-14C03194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0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75CC-E262-4DD0-9A1C-E0D2F8509E91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2.png"/><Relationship Id="rId18" Type="http://schemas.openxmlformats.org/officeDocument/2006/relationships/customXml" Target="../ink/ink15.xml"/><Relationship Id="rId3" Type="http://schemas.openxmlformats.org/officeDocument/2006/relationships/image" Target="../media/image14.png"/><Relationship Id="rId21" Type="http://schemas.openxmlformats.org/officeDocument/2006/relationships/customXml" Target="../ink/ink18.xml"/><Relationship Id="rId7" Type="http://schemas.openxmlformats.org/officeDocument/2006/relationships/customXml" Target="../ink/ink6.xml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3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24" Type="http://schemas.openxmlformats.org/officeDocument/2006/relationships/customXml" Target="../ink/ink21.xml"/><Relationship Id="rId5" Type="http://schemas.openxmlformats.org/officeDocument/2006/relationships/customXml" Target="../ink/ink5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10" Type="http://schemas.openxmlformats.org/officeDocument/2006/relationships/customXml" Target="../ink/ink9.xml"/><Relationship Id="rId19" Type="http://schemas.openxmlformats.org/officeDocument/2006/relationships/customXml" Target="../ink/ink16.xml"/><Relationship Id="rId4" Type="http://schemas.openxmlformats.org/officeDocument/2006/relationships/image" Target="../media/image15.jpeg"/><Relationship Id="rId9" Type="http://schemas.openxmlformats.org/officeDocument/2006/relationships/customXml" Target="../ink/ink8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Bk2AmA64tU&amp;ab_channel=Instron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5EB9-6E8C-CDF3-4411-7397B721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688489"/>
            <a:ext cx="11973261" cy="3933727"/>
          </a:xfrm>
        </p:spPr>
        <p:txBody>
          <a:bodyPr>
            <a:normAutofit/>
          </a:bodyPr>
          <a:lstStyle/>
          <a:p>
            <a:r>
              <a:rPr lang="en-US" altLang="ko-KR" sz="4600" b="1"/>
              <a:t>Effect of Binder Properties on Electrochemical Performance</a:t>
            </a:r>
            <a:br>
              <a:rPr lang="en-US" altLang="ko-KR" sz="4600" b="1"/>
            </a:br>
            <a:r>
              <a:rPr lang="en-US" altLang="ko-KR" sz="4600" b="1"/>
              <a:t>for Silicon-Graphite Anode:</a:t>
            </a:r>
            <a:br>
              <a:rPr lang="en-US" altLang="ko-KR" sz="4600" b="1"/>
            </a:br>
            <a:r>
              <a:rPr lang="en-US" altLang="ko-KR" sz="3600"/>
              <a:t> </a:t>
            </a:r>
            <a:endParaRPr lang="ko-KR" altLang="en-US" sz="54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E596B86-4C8B-2E1B-4A95-32CAB9CC8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1435"/>
            <a:ext cx="9144000" cy="460781"/>
          </a:xfrm>
        </p:spPr>
        <p:txBody>
          <a:bodyPr>
            <a:normAutofit lnSpcReduction="10000"/>
          </a:bodyPr>
          <a:lstStyle/>
          <a:p>
            <a:r>
              <a:rPr lang="en-US" altLang="ko-KR" sz="2800"/>
              <a:t>Method and Application of Binder Screening</a:t>
            </a:r>
            <a:endParaRPr lang="ko-KR" alt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F60A-66DD-A601-07E1-AD73EF46A530}"/>
              </a:ext>
            </a:extLst>
          </p:cNvPr>
          <p:cNvSpPr txBox="1"/>
          <p:nvPr/>
        </p:nvSpPr>
        <p:spPr>
          <a:xfrm>
            <a:off x="10399155" y="4990322"/>
            <a:ext cx="2079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21800226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노윤기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21900258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문현호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21900416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안견힐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21900610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임순호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22100034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고은지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4CB86-8825-A4E4-1BE3-97711EC2C84A}"/>
              </a:ext>
            </a:extLst>
          </p:cNvPr>
          <p:cNvSpPr txBox="1"/>
          <p:nvPr/>
        </p:nvSpPr>
        <p:spPr>
          <a:xfrm>
            <a:off x="-73891" y="5920509"/>
            <a:ext cx="279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에너지신소재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6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E9505E-AB01-BFB6-CF03-6CBB413B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509" y="912075"/>
            <a:ext cx="2208155" cy="512457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2AFD925-B5B6-D3D1-C8DA-0D0E44F5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  <a:cs typeface="Arial" panose="020B0604020202020204" pitchFamily="34" charset="0"/>
              </a:rPr>
              <a:t>1</a:t>
            </a:r>
            <a:r>
              <a:rPr lang="en-US" altLang="ko-KR" sz="3600" b="1">
                <a:latin typeface="+mj-ea"/>
              </a:rPr>
              <a:t>. </a:t>
            </a:r>
            <a:r>
              <a:rPr lang="ko-KR" altLang="en-US" sz="3600" b="1">
                <a:cs typeface="Arial" panose="020B0604020202020204" pitchFamily="34" charset="0"/>
              </a:rPr>
              <a:t>바인더의 인장강도 실험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3.1. </a:t>
            </a:r>
            <a:r>
              <a:rPr lang="ko-KR" altLang="ko-KR" sz="16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Measurement</a:t>
            </a:r>
            <a:r>
              <a:rPr lang="ko-KR" altLang="ko-KR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of </a:t>
            </a:r>
            <a:r>
              <a:rPr lang="ko-KR" altLang="ko-KR" sz="16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mechanical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properties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95E503-92D6-8332-CDC3-7ED40764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52" y="1699729"/>
            <a:ext cx="6238457" cy="29906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0ED8C3-86EE-DCB2-3DBB-BA43707200DB}"/>
              </a:ext>
            </a:extLst>
          </p:cNvPr>
          <p:cNvGrpSpPr/>
          <p:nvPr/>
        </p:nvGrpSpPr>
        <p:grpSpPr>
          <a:xfrm>
            <a:off x="1287405" y="4220360"/>
            <a:ext cx="4326025" cy="1576616"/>
            <a:chOff x="401373" y="5008586"/>
            <a:chExt cx="4935956" cy="17093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6A4367-A207-6D31-122C-54CE56DAE697}"/>
                </a:ext>
              </a:extLst>
            </p:cNvPr>
            <p:cNvSpPr txBox="1"/>
            <p:nvPr/>
          </p:nvSpPr>
          <p:spPr>
            <a:xfrm>
              <a:off x="404018" y="5179562"/>
              <a:ext cx="4933311" cy="143487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Arial"/>
                </a:rPr>
                <a:t>바인더를 용매에 넣고 용해</a:t>
              </a:r>
            </a:p>
            <a:p>
              <a:pPr marL="457200" indent="-457200" algn="just">
                <a:buFont typeface="+mj-ea"/>
                <a:buAutoNum type="circleNumDbPlain"/>
              </a:pPr>
              <a:endParaRPr lang="ko-KR" altLang="en-US" sz="1600" b="1" dirty="0">
                <a:latin typeface="+mn-ea"/>
                <a:cs typeface="Arial"/>
              </a:endParaRPr>
            </a:p>
            <a:p>
              <a:pPr marL="457200" indent="-4572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+mn-lt"/>
                </a:rPr>
                <a:t>진공 오븐 건조 </a:t>
              </a:r>
              <a:r>
                <a:rPr lang="en-US" altLang="ko-KR" sz="1600" dirty="0">
                  <a:latin typeface="+mn-ea"/>
                  <a:cs typeface="+mn-lt"/>
                </a:rPr>
                <a:t>(</a:t>
              </a:r>
              <a:r>
                <a:rPr lang="ko-KR" altLang="en-US" sz="1600" dirty="0">
                  <a:latin typeface="+mn-ea"/>
                  <a:cs typeface="+mn-lt"/>
                </a:rPr>
                <a:t>얇게 피기</a:t>
              </a:r>
              <a:r>
                <a:rPr lang="en-US" altLang="ko-KR" sz="1600" dirty="0">
                  <a:latin typeface="+mn-ea"/>
                  <a:cs typeface="+mn-lt"/>
                </a:rPr>
                <a:t>)</a:t>
              </a:r>
            </a:p>
            <a:p>
              <a:pPr marL="457200" indent="-457200" algn="just">
                <a:buFont typeface="+mj-ea"/>
                <a:buAutoNum type="circleNumDbPlain"/>
              </a:pPr>
              <a:endParaRPr lang="en-US" altLang="en-US" sz="1600" dirty="0">
                <a:latin typeface="+mn-ea"/>
                <a:cs typeface="Arial"/>
              </a:endParaRPr>
            </a:p>
            <a:p>
              <a:pPr marL="457200" indent="-457200" algn="just">
                <a:buFont typeface="+mj-ea"/>
                <a:buAutoNum type="circleNumDbPlain"/>
              </a:pPr>
              <a:r>
                <a:rPr lang="en-US" altLang="ko-KR" sz="1600" dirty="0" err="1">
                  <a:latin typeface="+mn-ea"/>
                  <a:cs typeface="+mn-lt"/>
                </a:rPr>
                <a:t>인장강도</a:t>
              </a:r>
              <a:r>
                <a:rPr lang="en-US" altLang="ko-KR" sz="1600" dirty="0">
                  <a:latin typeface="+mn-ea"/>
                  <a:cs typeface="+mn-lt"/>
                </a:rPr>
                <a:t> </a:t>
              </a:r>
              <a:r>
                <a:rPr lang="en-US" altLang="ko-KR" sz="1600" dirty="0" err="1">
                  <a:latin typeface="+mn-ea"/>
                  <a:cs typeface="+mn-lt"/>
                </a:rPr>
                <a:t>측정</a:t>
              </a:r>
              <a:endParaRPr lang="en-US" sz="1600" dirty="0"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20D0C6-06B6-56F2-23DB-1585FB23E822}"/>
                </a:ext>
              </a:extLst>
            </p:cNvPr>
            <p:cNvSpPr/>
            <p:nvPr/>
          </p:nvSpPr>
          <p:spPr>
            <a:xfrm>
              <a:off x="401373" y="5008586"/>
              <a:ext cx="3557398" cy="1709374"/>
            </a:xfrm>
            <a:prstGeom prst="rect">
              <a:avLst/>
            </a:prstGeom>
            <a:noFill/>
            <a:ln w="28575">
              <a:solidFill>
                <a:srgbClr val="82A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2688C42-B28E-CC78-06BD-FF29C607486D}"/>
              </a:ext>
            </a:extLst>
          </p:cNvPr>
          <p:cNvSpPr txBox="1"/>
          <p:nvPr/>
        </p:nvSpPr>
        <p:spPr>
          <a:xfrm>
            <a:off x="8640332" y="6134131"/>
            <a:ext cx="183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&lt; </a:t>
            </a:r>
            <a:r>
              <a:rPr lang="ko-KR" altLang="en-US" sz="1200"/>
              <a:t>인장 강도 실험기구</a:t>
            </a:r>
            <a:r>
              <a:rPr lang="en-US" altLang="ko-KR" sz="1200"/>
              <a:t> &gt;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5462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AD6564C-237B-3D8C-526A-F72C4ECBC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7" y="1697160"/>
            <a:ext cx="4536473" cy="27493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8BD66C-32FA-8BF5-7C5B-FFF626E17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74" y="1766925"/>
            <a:ext cx="6075069" cy="342306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ED403CC-9CFD-D9A6-5A57-8ECADD34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</a:rPr>
              <a:t>2. </a:t>
            </a:r>
            <a:r>
              <a:rPr lang="ko-KR" altLang="en-US" sz="3600" b="1">
                <a:latin typeface="+mj-ea"/>
              </a:rPr>
              <a:t>전극의 부착력 실험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B3023-1C72-3FDF-1CC7-3C4EE0B42EE7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3.2.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Measurement</a:t>
            </a:r>
            <a:r>
              <a:rPr lang="ko-KR" altLang="ko-KR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of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adhesion properties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E30A2-40AC-20F5-D4B9-1D7C6DB2F7E7}"/>
              </a:ext>
            </a:extLst>
          </p:cNvPr>
          <p:cNvSpPr txBox="1"/>
          <p:nvPr/>
        </p:nvSpPr>
        <p:spPr>
          <a:xfrm>
            <a:off x="7242704" y="5371157"/>
            <a:ext cx="3190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전극 부착력 실험 영상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ACC3ED-A424-B851-8FB5-3A3FA6381706}"/>
              </a:ext>
            </a:extLst>
          </p:cNvPr>
          <p:cNvGrpSpPr/>
          <p:nvPr/>
        </p:nvGrpSpPr>
        <p:grpSpPr>
          <a:xfrm>
            <a:off x="477457" y="4213623"/>
            <a:ext cx="5539442" cy="2315067"/>
            <a:chOff x="477457" y="4439795"/>
            <a:chExt cx="5539442" cy="23150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6A4367-A207-6D31-122C-54CE56DAE697}"/>
                </a:ext>
              </a:extLst>
            </p:cNvPr>
            <p:cNvSpPr txBox="1"/>
            <p:nvPr/>
          </p:nvSpPr>
          <p:spPr>
            <a:xfrm>
              <a:off x="477457" y="4446538"/>
              <a:ext cx="5539442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algn="just">
                <a:buFont typeface="+mj-ea"/>
                <a:buAutoNum type="circleNumDbPlain"/>
              </a:pPr>
              <a:r>
                <a:rPr lang="ko-KR" altLang="en-US" sz="1600" dirty="0" err="1">
                  <a:latin typeface="+mn-ea"/>
                  <a:cs typeface="Arial"/>
                </a:rPr>
                <a:t>슬러리</a:t>
              </a:r>
              <a:r>
                <a:rPr lang="ko-KR" altLang="en-US" sz="1600" dirty="0">
                  <a:latin typeface="+mn-ea"/>
                  <a:cs typeface="Arial"/>
                </a:rPr>
                <a:t> 제조 </a:t>
              </a:r>
              <a:r>
                <a:rPr lang="en-US" altLang="ko-KR" sz="1200" dirty="0">
                  <a:latin typeface="+mn-ea"/>
                  <a:cs typeface="Arial"/>
                </a:rPr>
                <a:t>(</a:t>
              </a:r>
              <a:r>
                <a:rPr lang="en-US" altLang="ko-KR" sz="1200" dirty="0" err="1">
                  <a:latin typeface="+mn-ea"/>
                  <a:cs typeface="Arial"/>
                </a:rPr>
                <a:t>활물질</a:t>
              </a:r>
              <a:r>
                <a:rPr lang="en-US" altLang="ko-KR" sz="1200" dirty="0">
                  <a:latin typeface="+mn-ea"/>
                  <a:cs typeface="Arial"/>
                </a:rPr>
                <a:t> : </a:t>
              </a:r>
              <a:r>
                <a:rPr lang="en-US" altLang="ko-KR" sz="1200" dirty="0" err="1">
                  <a:latin typeface="+mn-ea"/>
                  <a:cs typeface="Arial"/>
                </a:rPr>
                <a:t>바인더</a:t>
              </a:r>
              <a:r>
                <a:rPr lang="en-US" altLang="ko-KR" sz="1200" dirty="0">
                  <a:latin typeface="+mn-ea"/>
                  <a:cs typeface="Arial"/>
                </a:rPr>
                <a:t> : </a:t>
              </a:r>
              <a:r>
                <a:rPr lang="en-US" altLang="ko-KR" sz="1200" dirty="0" err="1">
                  <a:latin typeface="+mn-ea"/>
                  <a:cs typeface="Arial"/>
                </a:rPr>
                <a:t>도전재</a:t>
              </a:r>
              <a:r>
                <a:rPr lang="en-US" altLang="ko-KR" sz="1200" dirty="0">
                  <a:latin typeface="+mn-ea"/>
                  <a:cs typeface="Arial"/>
                </a:rPr>
                <a:t>(super P)= 8:1:1)</a:t>
              </a:r>
            </a:p>
            <a:p>
              <a:pPr marL="342900" indent="-342900" algn="just">
                <a:buFont typeface="+mj-ea"/>
                <a:buAutoNum type="circleNumDbPlain"/>
              </a:pPr>
              <a:endParaRPr lang="en-US" altLang="ko-KR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en-US" altLang="ko-KR" sz="1600" dirty="0" err="1">
                  <a:latin typeface="+mn-ea"/>
                  <a:cs typeface="Arial"/>
                </a:rPr>
                <a:t>구리호일에</a:t>
              </a:r>
              <a:r>
                <a:rPr lang="en-US" altLang="ko-KR" sz="1600" dirty="0">
                  <a:latin typeface="+mn-ea"/>
                  <a:cs typeface="Arial"/>
                </a:rPr>
                <a:t> </a:t>
              </a:r>
              <a:r>
                <a:rPr lang="ko-KR" altLang="en-US" sz="1600" dirty="0">
                  <a:latin typeface="+mn-ea"/>
                  <a:cs typeface="Arial"/>
                </a:rPr>
                <a:t>피기</a:t>
              </a:r>
              <a:endParaRPr lang="en-US" altLang="ko-KR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endParaRPr lang="en-US" altLang="ko-KR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en-US" altLang="ko-KR" sz="1600" dirty="0" err="1">
                  <a:latin typeface="+mn-ea"/>
                  <a:cs typeface="Arial"/>
                </a:rPr>
                <a:t>진공오븐</a:t>
              </a:r>
              <a:r>
                <a:rPr lang="ko-KR" altLang="en-US" sz="1600" dirty="0">
                  <a:latin typeface="+mn-ea"/>
                  <a:cs typeface="Arial"/>
                </a:rPr>
                <a:t>에</a:t>
              </a:r>
              <a:r>
                <a:rPr lang="en-US" altLang="ko-KR" sz="1600" dirty="0">
                  <a:latin typeface="+mn-ea"/>
                  <a:cs typeface="Arial"/>
                </a:rPr>
                <a:t> </a:t>
              </a:r>
              <a:r>
                <a:rPr lang="en-US" altLang="ko-KR" sz="1600" dirty="0" err="1">
                  <a:latin typeface="+mn-ea"/>
                  <a:cs typeface="Arial"/>
                </a:rPr>
                <a:t>건조</a:t>
              </a:r>
              <a:endParaRPr lang="en-US" altLang="ko-KR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endParaRPr lang="en-US" altLang="ko-KR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+mn-lt"/>
                </a:rPr>
                <a:t>전극을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슬라이드 글라스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en-US" sz="1600" dirty="0" err="1">
                  <a:latin typeface="+mn-ea"/>
                  <a:cs typeface="+mn-lt"/>
                </a:rPr>
                <a:t>위에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부착</a:t>
              </a:r>
            </a:p>
            <a:p>
              <a:pPr marL="342900" indent="-342900" algn="just">
                <a:buFont typeface="+mj-ea"/>
                <a:buAutoNum type="circleNumDbPlain"/>
              </a:pPr>
              <a:endParaRPr lang="ko-KR" altLang="en-US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Arial"/>
                </a:rPr>
                <a:t>접착강도를 측정</a:t>
              </a:r>
              <a:endParaRPr lang="en-US" altLang="ko-KR" sz="1600" dirty="0">
                <a:latin typeface="+mn-ea"/>
                <a:cs typeface="Arial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33891A-216F-7CB1-670F-A1BF045C253D}"/>
                </a:ext>
              </a:extLst>
            </p:cNvPr>
            <p:cNvSpPr/>
            <p:nvPr/>
          </p:nvSpPr>
          <p:spPr>
            <a:xfrm>
              <a:off x="477457" y="4439795"/>
              <a:ext cx="4450564" cy="2315066"/>
            </a:xfrm>
            <a:prstGeom prst="rect">
              <a:avLst/>
            </a:prstGeom>
            <a:noFill/>
            <a:ln w="28575">
              <a:solidFill>
                <a:srgbClr val="82A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04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43B955-FC62-566B-2CD8-321AEBBE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2" y="2290492"/>
            <a:ext cx="7343967" cy="32659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7EA5770-8EF3-E38F-2D00-585FBA0A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</a:rPr>
              <a:t>3. </a:t>
            </a:r>
            <a:r>
              <a:rPr lang="ko-KR" altLang="en-US" sz="3600" b="1">
                <a:latin typeface="+mj-ea"/>
              </a:rPr>
              <a:t>전극의 강성 실험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7E38-5D2A-F20A-7580-50D78AFB7B32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3.3. Evaluation of electrode indentation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8291CF-994C-941B-C148-3079672D234C}"/>
              </a:ext>
            </a:extLst>
          </p:cNvPr>
          <p:cNvGrpSpPr/>
          <p:nvPr/>
        </p:nvGrpSpPr>
        <p:grpSpPr>
          <a:xfrm>
            <a:off x="7648575" y="2582024"/>
            <a:ext cx="4432044" cy="2551952"/>
            <a:chOff x="138829" y="4379119"/>
            <a:chExt cx="4702821" cy="25926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F2D2C-A614-DE44-4B99-33627CCE2E82}"/>
                </a:ext>
              </a:extLst>
            </p:cNvPr>
            <p:cNvSpPr txBox="1"/>
            <p:nvPr/>
          </p:nvSpPr>
          <p:spPr>
            <a:xfrm>
              <a:off x="172546" y="4417181"/>
              <a:ext cx="4564698" cy="25545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Arial"/>
                </a:rPr>
                <a:t>일정한 크기로 전극 절단 </a:t>
              </a:r>
              <a:r>
                <a:rPr lang="en-US" altLang="ko-KR" sz="1200" dirty="0">
                  <a:latin typeface="+mn-ea"/>
                  <a:cs typeface="Arial"/>
                </a:rPr>
                <a:t>(10mm X 10mm)</a:t>
              </a:r>
              <a:r>
                <a:rPr lang="ko-KR" altLang="en-US" sz="1600" dirty="0">
                  <a:latin typeface="+mn-ea"/>
                  <a:cs typeface="Arial"/>
                </a:rPr>
                <a:t> </a:t>
              </a:r>
            </a:p>
            <a:p>
              <a:pPr marL="342900" indent="-342900" algn="just">
                <a:buFont typeface="+mj-ea"/>
                <a:buAutoNum type="circleNumDbPlain"/>
              </a:pPr>
              <a:endParaRPr lang="ko-KR" altLang="en-US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ko-KR" sz="1600" dirty="0">
                  <a:latin typeface="+mn-ea"/>
                  <a:cs typeface="+mn-lt"/>
                </a:rPr>
                <a:t>전극</a:t>
              </a:r>
              <a:r>
                <a:rPr lang="ko-KR" altLang="en-US" sz="1600" dirty="0">
                  <a:latin typeface="+mn-ea"/>
                  <a:cs typeface="+mn-lt"/>
                </a:rPr>
                <a:t> 표면에 가압</a:t>
              </a:r>
              <a:endParaRPr lang="ko-KR" sz="1600" dirty="0">
                <a:latin typeface="+mn-ea"/>
                <a:cs typeface="+mn-lt"/>
              </a:endParaRPr>
            </a:p>
            <a:p>
              <a:pPr marL="342900" indent="-342900" algn="just">
                <a:buFont typeface="+mj-ea"/>
                <a:buAutoNum type="circleNumDbPlain"/>
              </a:pPr>
              <a:endParaRPr lang="ko-KR" altLang="en-US" sz="1600" dirty="0">
                <a:latin typeface="+mn-ea"/>
                <a:cs typeface="Arial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ko-KR" altLang="en-US" sz="1600" dirty="0">
                  <a:latin typeface="+mn-ea"/>
                  <a:cs typeface="+mn-lt"/>
                </a:rPr>
                <a:t>일정 </a:t>
              </a:r>
              <a:r>
                <a:rPr lang="ko-KR" sz="1600" dirty="0">
                  <a:latin typeface="+mn-ea"/>
                  <a:cs typeface="+mn-lt"/>
                </a:rPr>
                <a:t>외력 </a:t>
              </a:r>
              <a:r>
                <a:rPr lang="en-US" altLang="ko-KR" sz="1200" dirty="0">
                  <a:latin typeface="+mn-ea"/>
                  <a:cs typeface="+mn-lt"/>
                </a:rPr>
                <a:t>(</a:t>
              </a:r>
              <a:r>
                <a:rPr lang="ko-KR" sz="1200" dirty="0">
                  <a:latin typeface="+mn-ea"/>
                  <a:cs typeface="+mn-lt"/>
                </a:rPr>
                <a:t>10 </a:t>
              </a:r>
              <a:r>
                <a:rPr lang="ko-KR" sz="1200" dirty="0" err="1">
                  <a:latin typeface="+mn-ea"/>
                  <a:cs typeface="+mn-lt"/>
                </a:rPr>
                <a:t>mN</a:t>
              </a:r>
              <a:r>
                <a:rPr lang="en-US" altLang="ko-KR" sz="1200" dirty="0">
                  <a:latin typeface="+mn-ea"/>
                  <a:cs typeface="+mn-lt"/>
                </a:rPr>
                <a:t>)</a:t>
              </a:r>
              <a:r>
                <a:rPr lang="ko-KR" sz="1600" dirty="0">
                  <a:latin typeface="+mn-ea"/>
                  <a:cs typeface="+mn-lt"/>
                </a:rPr>
                <a:t> 도달 후 외력 </a:t>
              </a:r>
              <a:r>
                <a:rPr lang="ko-KR" altLang="en-US" sz="1600" dirty="0">
                  <a:latin typeface="+mn-ea"/>
                  <a:cs typeface="+mn-lt"/>
                </a:rPr>
                <a:t>제거  </a:t>
              </a:r>
              <a:endParaRPr lang="en-US" altLang="ko-KR" sz="1600" dirty="0">
                <a:latin typeface="+mn-ea"/>
                <a:cs typeface="+mn-lt"/>
              </a:endParaRPr>
            </a:p>
            <a:p>
              <a:pPr marL="342900" indent="-342900" algn="just">
                <a:buFont typeface="+mj-ea"/>
                <a:buAutoNum type="circleNumDbPlain"/>
              </a:pPr>
              <a:endParaRPr lang="en-US" altLang="ko-KR" sz="1600" dirty="0">
                <a:latin typeface="+mn-ea"/>
                <a:cs typeface="+mn-lt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ko-KR" sz="1600" dirty="0">
                  <a:latin typeface="+mn-ea"/>
                  <a:cs typeface="+mn-lt"/>
                </a:rPr>
                <a:t>전극</a:t>
              </a:r>
              <a:r>
                <a:rPr lang="ko-KR" altLang="en-US" sz="1600" dirty="0">
                  <a:latin typeface="+mn-ea"/>
                  <a:cs typeface="+mn-lt"/>
                </a:rPr>
                <a:t>의</a:t>
              </a:r>
              <a:r>
                <a:rPr lang="en-US" altLang="ko-KR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팽창</a:t>
              </a:r>
              <a:r>
                <a:rPr lang="en-US" altLang="ko-KR" sz="1600" dirty="0">
                  <a:latin typeface="+mn-ea"/>
                  <a:cs typeface="+mn-lt"/>
                </a:rPr>
                <a:t>, </a:t>
              </a:r>
              <a:r>
                <a:rPr lang="ko-KR" altLang="en-US" sz="1600" dirty="0">
                  <a:latin typeface="+mn-ea"/>
                  <a:cs typeface="+mn-lt"/>
                </a:rPr>
                <a:t>복원 기록</a:t>
              </a:r>
              <a:r>
                <a:rPr lang="ko-KR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측정</a:t>
              </a:r>
              <a:endParaRPr lang="en-US" altLang="ko-KR" sz="1600" dirty="0">
                <a:latin typeface="+mn-ea"/>
                <a:cs typeface="+mn-lt"/>
              </a:endParaRPr>
            </a:p>
            <a:p>
              <a:pPr marL="342900" indent="-342900" algn="just">
                <a:buFont typeface="+mj-ea"/>
                <a:buAutoNum type="circleNumDbPlain"/>
              </a:pPr>
              <a:endParaRPr lang="ko-KR" sz="1600" dirty="0">
                <a:latin typeface="+mn-ea"/>
                <a:cs typeface="+mn-lt"/>
              </a:endParaRPr>
            </a:p>
            <a:p>
              <a:pPr marL="342900" indent="-342900" algn="just">
                <a:buFont typeface="+mj-ea"/>
                <a:buAutoNum type="circleNumDbPlain"/>
              </a:pPr>
              <a:r>
                <a:rPr lang="en-US" altLang="ko-KR" sz="1600" dirty="0" err="1">
                  <a:latin typeface="+mn-ea"/>
                  <a:cs typeface="+mn-lt"/>
                </a:rPr>
                <a:t>자국</a:t>
              </a:r>
              <a:r>
                <a:rPr lang="en-US" altLang="ko-KR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단면</a:t>
              </a:r>
              <a:r>
                <a:rPr lang="en-US" altLang="ko-KR" sz="1600" dirty="0">
                  <a:latin typeface="+mn-ea"/>
                  <a:cs typeface="+mn-lt"/>
                </a:rPr>
                <a:t> </a:t>
              </a:r>
              <a:r>
                <a:rPr lang="ko-KR" altLang="en-US" sz="1600" dirty="0">
                  <a:latin typeface="+mn-ea"/>
                  <a:cs typeface="+mn-lt"/>
                </a:rPr>
                <a:t>변화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계산과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강성</a:t>
              </a:r>
              <a:r>
                <a:rPr lang="en-US" sz="1600" dirty="0">
                  <a:latin typeface="+mn-ea"/>
                  <a:cs typeface="+mn-lt"/>
                </a:rPr>
                <a:t> 및 </a:t>
              </a:r>
              <a:r>
                <a:rPr lang="en-US" sz="1600" dirty="0" err="1">
                  <a:latin typeface="+mn-ea"/>
                  <a:cs typeface="+mn-lt"/>
                </a:rPr>
                <a:t>복구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en-US" sz="1600" dirty="0" err="1">
                  <a:latin typeface="+mn-ea"/>
                  <a:cs typeface="+mn-lt"/>
                </a:rPr>
                <a:t>비율</a:t>
              </a:r>
              <a:r>
                <a:rPr lang="en-US" sz="1600" dirty="0">
                  <a:latin typeface="+mn-ea"/>
                  <a:cs typeface="+mn-lt"/>
                </a:rPr>
                <a:t> </a:t>
              </a:r>
              <a:r>
                <a:rPr lang="ko-KR" altLang="en-US" sz="1600" dirty="0">
                  <a:latin typeface="+mn-ea"/>
                  <a:cs typeface="+mn-lt"/>
                </a:rPr>
                <a:t>분석</a:t>
              </a:r>
              <a:endParaRPr lang="ko-KR" sz="1600" dirty="0">
                <a:latin typeface="+mn-ea"/>
                <a:cs typeface="+mn-lt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BFF93A-4AF2-5EDC-5E82-2E26A732E539}"/>
                </a:ext>
              </a:extLst>
            </p:cNvPr>
            <p:cNvSpPr/>
            <p:nvPr/>
          </p:nvSpPr>
          <p:spPr>
            <a:xfrm>
              <a:off x="138829" y="4379119"/>
              <a:ext cx="4702821" cy="2588604"/>
            </a:xfrm>
            <a:prstGeom prst="rect">
              <a:avLst/>
            </a:prstGeom>
            <a:noFill/>
            <a:ln w="28575">
              <a:solidFill>
                <a:srgbClr val="82A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9556F4-477E-7913-D401-A4E688EE8676}"/>
              </a:ext>
            </a:extLst>
          </p:cNvPr>
          <p:cNvSpPr txBox="1"/>
          <p:nvPr/>
        </p:nvSpPr>
        <p:spPr>
          <a:xfrm>
            <a:off x="1528762" y="5556397"/>
            <a:ext cx="331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강성 실험 기구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73880BF-9F03-3947-C846-7844AD6C96A5}"/>
                  </a:ext>
                </a:extLst>
              </p14:cNvPr>
              <p14:cNvContentPartPr/>
              <p14:nvPr/>
            </p14:nvContentPartPr>
            <p14:xfrm>
              <a:off x="420280" y="5204789"/>
              <a:ext cx="148796" cy="181823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73880BF-9F03-3947-C846-7844AD6C96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309" y="5186822"/>
                <a:ext cx="184378" cy="217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404A6E2-9A8A-7B0F-5A19-A49C0D75F3EB}"/>
                  </a:ext>
                </a:extLst>
              </p14:cNvPr>
              <p14:cNvContentPartPr/>
              <p14:nvPr/>
            </p14:nvContentPartPr>
            <p14:xfrm>
              <a:off x="398692" y="5230778"/>
              <a:ext cx="175336" cy="142944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404A6E2-9A8A-7B0F-5A19-A49C0D75F3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727" y="5212820"/>
                <a:ext cx="210906" cy="178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6B0BEF7-41A2-3B1D-B522-828617D3A31E}"/>
                  </a:ext>
                </a:extLst>
              </p14:cNvPr>
              <p14:cNvContentPartPr/>
              <p14:nvPr/>
            </p14:nvContentPartPr>
            <p14:xfrm>
              <a:off x="4458116" y="5280768"/>
              <a:ext cx="305711" cy="21151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6B0BEF7-41A2-3B1D-B522-828617D3A3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54" y="5262812"/>
                <a:ext cx="341275" cy="247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8D357A4-3320-C7CA-4BD6-9F8CFF192EDE}"/>
                  </a:ext>
                </a:extLst>
              </p14:cNvPr>
              <p14:cNvContentPartPr/>
              <p14:nvPr/>
            </p14:nvContentPartPr>
            <p14:xfrm>
              <a:off x="4571981" y="5389491"/>
              <a:ext cx="164048" cy="323541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8D357A4-3320-C7CA-4BD6-9F8CFF192E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4033" y="5371497"/>
                <a:ext cx="199586" cy="3591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12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유리이(가) 표시된 사진&#10;&#10;자동 생성된 설명">
            <a:extLst>
              <a:ext uri="{FF2B5EF4-FFF2-40B4-BE49-F238E27FC236}">
                <a16:creationId xmlns:a16="http://schemas.microsoft.com/office/drawing/2014/main" id="{958030CA-A72E-6444-2209-85B723A5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43" y="1585323"/>
            <a:ext cx="4274796" cy="186835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58B1907-1DD8-0B21-EDE8-3365C66A7D5C}"/>
              </a:ext>
            </a:extLst>
          </p:cNvPr>
          <p:cNvSpPr txBox="1">
            <a:spLocks/>
          </p:cNvSpPr>
          <p:nvPr/>
        </p:nvSpPr>
        <p:spPr>
          <a:xfrm>
            <a:off x="0" y="435562"/>
            <a:ext cx="6379152" cy="97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b="1"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B9BE81-4072-8513-B2F4-077D9E0E5EA8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B221395-AB9A-A2C7-C301-F50830173F3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F0B28A91-E91D-60E1-6CAC-BF1C558A2290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FC407CB4-CDDB-C95C-401A-557C39CBD284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94013D7B-4615-CB33-5857-8D73F892A410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6EE304F2-7B46-EE24-AAFE-AD01FD4125D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1B5CE08-E86D-AC9F-DB16-0D0A55CD8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7" y="2408856"/>
            <a:ext cx="5545799" cy="312484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7877EE8-C22F-FAD4-42B6-73AE9469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</a:rPr>
              <a:t>4. </a:t>
            </a:r>
            <a:r>
              <a:rPr lang="ko-KR" altLang="en-US" sz="3600" b="1" err="1">
                <a:latin typeface="+mj-ea"/>
              </a:rPr>
              <a:t>슬러리의</a:t>
            </a:r>
            <a:r>
              <a:rPr lang="ko-KR" altLang="en-US" sz="3600" b="1">
                <a:latin typeface="+mj-ea"/>
              </a:rPr>
              <a:t> </a:t>
            </a:r>
            <a:r>
              <a:rPr lang="ko-KR" altLang="en-US" sz="3600" b="1" err="1">
                <a:latin typeface="+mj-ea"/>
              </a:rPr>
              <a:t>상분리</a:t>
            </a:r>
            <a:r>
              <a:rPr lang="ko-KR" altLang="en-US" sz="3600" b="1">
                <a:latin typeface="+mj-ea"/>
              </a:rPr>
              <a:t> 특성 실험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CEE66C-4B2E-E1A8-CD78-D7E78E1F7FA3}"/>
              </a:ext>
            </a:extLst>
          </p:cNvPr>
          <p:cNvSpPr txBox="1"/>
          <p:nvPr/>
        </p:nvSpPr>
        <p:spPr>
          <a:xfrm>
            <a:off x="0" y="573521"/>
            <a:ext cx="691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3.4. Characterization of degree of phase separation in slurries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F06C9-0F92-206B-3BE1-9BF18DDA5D4F}"/>
              </a:ext>
            </a:extLst>
          </p:cNvPr>
          <p:cNvGrpSpPr/>
          <p:nvPr/>
        </p:nvGrpSpPr>
        <p:grpSpPr>
          <a:xfrm>
            <a:off x="7084956" y="3456158"/>
            <a:ext cx="6024107" cy="2522905"/>
            <a:chOff x="323819" y="2503512"/>
            <a:chExt cx="5848780" cy="2516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6F1E236-3788-A08A-896E-A02F19E50D62}"/>
                    </a:ext>
                  </a:extLst>
                </p:cNvPr>
                <p:cNvSpPr txBox="1"/>
                <p:nvPr/>
              </p:nvSpPr>
              <p:spPr>
                <a:xfrm>
                  <a:off x="427806" y="2607967"/>
                  <a:ext cx="5744793" cy="233910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342900" indent="-342900" algn="just">
                    <a:buFont typeface="+mj-ea"/>
                    <a:buAutoNum type="circleNumDbPlain"/>
                  </a:pPr>
                  <a:r>
                    <a:rPr lang="ko-KR" altLang="en-US" sz="1600">
                      <a:latin typeface="+mn-ea"/>
                      <a:cs typeface="Arial"/>
                    </a:rPr>
                    <a:t>슬러리 제조 </a:t>
                  </a:r>
                  <a:r>
                    <a:rPr lang="en-US" altLang="ko-KR" sz="1200">
                      <a:latin typeface="+mn-ea"/>
                      <a:cs typeface="Arial"/>
                    </a:rPr>
                    <a:t>(</a:t>
                  </a:r>
                  <a:r>
                    <a:rPr lang="ko-KR" altLang="en-US" sz="1200">
                      <a:latin typeface="+mn-ea"/>
                      <a:cs typeface="Arial"/>
                    </a:rPr>
                    <a:t>활</a:t>
                  </a:r>
                  <a:r>
                    <a:rPr lang="en-US" altLang="ko-KR" sz="1200">
                      <a:latin typeface="+mn-ea"/>
                      <a:cs typeface="Arial"/>
                    </a:rPr>
                    <a:t>:</a:t>
                  </a:r>
                  <a:r>
                    <a:rPr lang="ko-KR" altLang="en-US" sz="1200">
                      <a:latin typeface="+mn-ea"/>
                      <a:cs typeface="Arial"/>
                    </a:rPr>
                    <a:t>도</a:t>
                  </a:r>
                  <a:r>
                    <a:rPr lang="en-US" altLang="ko-KR" sz="1200">
                      <a:latin typeface="+mn-ea"/>
                      <a:cs typeface="Arial"/>
                    </a:rPr>
                    <a:t>:</a:t>
                  </a:r>
                  <a:r>
                    <a:rPr lang="ko-KR" altLang="en-US" sz="1200">
                      <a:latin typeface="+mn-ea"/>
                      <a:cs typeface="Arial"/>
                    </a:rPr>
                    <a:t>바</a:t>
                  </a:r>
                  <a:r>
                    <a:rPr lang="en-US" altLang="ko-KR" sz="1200">
                      <a:latin typeface="+mn-ea"/>
                      <a:cs typeface="Arial"/>
                    </a:rPr>
                    <a:t> = 8:1:1)</a:t>
                  </a:r>
                </a:p>
                <a:p>
                  <a:pPr marL="342900" indent="-342900" algn="just">
                    <a:buFont typeface="+mj-ea"/>
                    <a:buAutoNum type="circleNumDbPlain"/>
                  </a:pPr>
                  <a:endParaRPr lang="en-US" altLang="ko-KR" sz="1600">
                    <a:latin typeface="+mn-ea"/>
                    <a:cs typeface="+mn-lt"/>
                  </a:endParaRPr>
                </a:p>
                <a:p>
                  <a:pPr marL="342900" indent="-342900" algn="just">
                    <a:buFont typeface="+mj-ea"/>
                    <a:buAutoNum type="circleNumDbPlain"/>
                  </a:pPr>
                  <a:r>
                    <a:rPr lang="ko-KR" altLang="en-US" sz="1600">
                      <a:latin typeface="+mn-ea"/>
                      <a:cs typeface="+mn-lt"/>
                    </a:rPr>
                    <a:t>믹서를 이용하여</a:t>
                  </a:r>
                  <a:r>
                    <a:rPr lang="en-US" altLang="ko-KR" sz="1200">
                      <a:latin typeface="+mn-ea"/>
                      <a:cs typeface="+mn-lt"/>
                    </a:rPr>
                    <a:t>(</a:t>
                  </a:r>
                  <a:r>
                    <a:rPr lang="en-US" altLang="ko-KR" sz="1200" err="1">
                      <a:latin typeface="+mn-ea"/>
                      <a:cs typeface="+mn-lt"/>
                    </a:rPr>
                    <a:t>Primix</a:t>
                  </a:r>
                  <a:r>
                    <a:rPr lang="en-US" altLang="ko-KR" sz="1200">
                      <a:latin typeface="+mn-ea"/>
                      <a:cs typeface="+mn-lt"/>
                    </a:rPr>
                    <a:t>) </a:t>
                  </a:r>
                  <a:r>
                    <a:rPr lang="ko-KR" altLang="en-US" sz="1600" err="1">
                      <a:latin typeface="+mn-ea"/>
                      <a:cs typeface="+mn-lt"/>
                    </a:rPr>
                    <a:t>슬러리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ko-KR" altLang="en-US" sz="1600" err="1">
                      <a:latin typeface="+mn-ea"/>
                      <a:cs typeface="+mn-lt"/>
                    </a:rPr>
                    <a:t>믹싱</a:t>
                  </a:r>
                  <a:r>
                    <a:rPr lang="ko-KR" altLang="en-US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200">
                      <a:latin typeface="+mn-ea"/>
                      <a:cs typeface="+mn-lt"/>
                    </a:rPr>
                    <a:t>(3시간)</a:t>
                  </a:r>
                </a:p>
                <a:p>
                  <a:pPr marL="342900" indent="-342900" algn="just">
                    <a:buFont typeface="+mj-ea"/>
                    <a:buAutoNum type="circleNumDbPlain"/>
                  </a:pPr>
                  <a:endParaRPr lang="en-US" altLang="ko-KR" sz="1600">
                    <a:latin typeface="+mn-ea"/>
                    <a:cs typeface="+mn-lt"/>
                  </a:endParaRPr>
                </a:p>
                <a:p>
                  <a:pPr marL="342900" indent="-342900" algn="just">
                    <a:buFont typeface="+mj-ea"/>
                    <a:buAutoNum type="circleNumDbPlain"/>
                  </a:pPr>
                  <a:r>
                    <a:rPr lang="en-US" altLang="ko-KR" sz="1600">
                      <a:latin typeface="+mn-ea"/>
                      <a:cs typeface="+mn-lt"/>
                    </a:rPr>
                    <a:t>7일동안 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실린더</a:t>
                  </a:r>
                  <a:r>
                    <a:rPr lang="en-US" altLang="ko-KR" sz="1200">
                      <a:latin typeface="+mn-ea"/>
                      <a:cs typeface="+mn-lt"/>
                    </a:rPr>
                    <a:t>(100ml)</a:t>
                  </a:r>
                  <a:r>
                    <a:rPr lang="ko-KR" altLang="en-US" sz="1600">
                      <a:latin typeface="+mn-ea"/>
                      <a:cs typeface="+mn-lt"/>
                    </a:rPr>
                    <a:t>에 실온에서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방치</a:t>
                  </a:r>
                  <a:endParaRPr lang="en-US" altLang="ko-KR" sz="1600">
                    <a:latin typeface="+mn-ea"/>
                    <a:cs typeface="+mn-lt"/>
                  </a:endParaRPr>
                </a:p>
                <a:p>
                  <a:pPr marL="342900" indent="-342900" algn="just">
                    <a:buFont typeface="+mj-ea"/>
                    <a:buAutoNum type="circleNumDbPlain"/>
                  </a:pPr>
                  <a:endParaRPr lang="en-US" altLang="ko-KR" sz="1600">
                    <a:latin typeface="+mn-ea"/>
                    <a:cs typeface="+mn-lt"/>
                  </a:endParaRPr>
                </a:p>
                <a:p>
                  <a:pPr marL="342900" indent="-342900" algn="just">
                    <a:buFont typeface="+mj-ea"/>
                    <a:buAutoNum type="circleNumDbPlain"/>
                  </a:pPr>
                  <a:r>
                    <a:rPr lang="en-US" altLang="ko-KR" sz="1600" err="1">
                      <a:latin typeface="+mn-ea"/>
                      <a:cs typeface="+mn-lt"/>
                    </a:rPr>
                    <a:t>분리된</a:t>
                  </a:r>
                  <a:r>
                    <a:rPr lang="en-US" altLang="ko-KR" sz="1600">
                      <a:latin typeface="+mn-ea"/>
                      <a:cs typeface="+mn-lt"/>
                    </a:rPr>
                    <a:t> 층 </a:t>
                  </a:r>
                  <a:r>
                    <a:rPr lang="ko-KR" altLang="en-US" sz="1600">
                      <a:latin typeface="+mn-ea"/>
                      <a:cs typeface="+mn-lt"/>
                    </a:rPr>
                    <a:t>진공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건조</a:t>
                  </a:r>
                  <a:r>
                    <a:rPr lang="en-US" altLang="ko-KR" sz="1200">
                      <a:latin typeface="+mn-ea"/>
                      <a:cs typeface="+mn-lt"/>
                    </a:rPr>
                    <a:t>(100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  <a:cs typeface="+mn-lt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+mn-lt"/>
                            </a:rPr>
                            <m:t>.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+mn-lt"/>
                            </a:rPr>
                            <m:t>𝑜</m:t>
                          </m:r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+mn-lt"/>
                        </a:rPr>
                        <m:t>𝐶</m:t>
                      </m:r>
                    </m:oMath>
                  </a14:m>
                  <a:r>
                    <a:rPr lang="en-US" altLang="ko-KR" sz="1200">
                      <a:latin typeface="+mn-ea"/>
                      <a:cs typeface="+mn-lt"/>
                    </a:rPr>
                    <a:t>)</a:t>
                  </a:r>
                </a:p>
                <a:p>
                  <a:pPr marL="342900" indent="-342900" algn="just">
                    <a:buFont typeface="+mj-ea"/>
                    <a:buAutoNum type="circleNumDbPlain"/>
                  </a:pPr>
                  <a:endParaRPr lang="en-US" altLang="ko-KR" sz="1600">
                    <a:latin typeface="+mn-ea"/>
                    <a:cs typeface="+mn-lt"/>
                  </a:endParaRPr>
                </a:p>
                <a:p>
                  <a:pPr marL="342900" indent="-342900" algn="just">
                    <a:buFont typeface="+mj-ea"/>
                    <a:buAutoNum type="circleNumDbPlain"/>
                  </a:pPr>
                  <a:r>
                    <a:rPr lang="en-US" altLang="ko-KR" sz="1600" err="1">
                      <a:latin typeface="+mn-ea"/>
                      <a:cs typeface="+mn-lt"/>
                    </a:rPr>
                    <a:t>무게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변화율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계산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상분리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en-US" altLang="ko-KR" sz="1600" err="1">
                      <a:latin typeface="+mn-ea"/>
                      <a:cs typeface="+mn-lt"/>
                    </a:rPr>
                    <a:t>정도값</a:t>
                  </a:r>
                  <a:r>
                    <a:rPr lang="en-US" altLang="ko-KR" sz="1600">
                      <a:latin typeface="+mn-ea"/>
                      <a:cs typeface="+mn-lt"/>
                    </a:rPr>
                    <a:t> </a:t>
                  </a:r>
                  <a:r>
                    <a:rPr lang="ko-KR" altLang="en-US" sz="1600">
                      <a:latin typeface="+mn-ea"/>
                      <a:cs typeface="+mn-lt"/>
                    </a:rPr>
                    <a:t>측정</a:t>
                  </a:r>
                  <a:endParaRPr lang="en-US" altLang="ko-KR" sz="1600">
                    <a:latin typeface="+mn-ea"/>
                    <a:cs typeface="+mn-lt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6F1E236-3788-A08A-896E-A02F19E50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06" y="2607967"/>
                  <a:ext cx="5744793" cy="2339102"/>
                </a:xfrm>
                <a:prstGeom prst="rect">
                  <a:avLst/>
                </a:prstGeom>
                <a:blipFill>
                  <a:blip r:embed="rId5"/>
                  <a:stretch>
                    <a:fillRect l="-412" t="-779" b="-7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BFC926-65E1-5F93-4672-75A72997DDBD}"/>
                </a:ext>
              </a:extLst>
            </p:cNvPr>
            <p:cNvSpPr/>
            <p:nvPr/>
          </p:nvSpPr>
          <p:spPr>
            <a:xfrm>
              <a:off x="323819" y="2503512"/>
              <a:ext cx="4252320" cy="2516163"/>
            </a:xfrm>
            <a:prstGeom prst="rect">
              <a:avLst/>
            </a:prstGeom>
            <a:noFill/>
            <a:ln w="28575">
              <a:solidFill>
                <a:srgbClr val="82A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29DEC2-3398-3DA3-79CA-36F66A400C93}"/>
              </a:ext>
            </a:extLst>
          </p:cNvPr>
          <p:cNvSpPr txBox="1"/>
          <p:nvPr/>
        </p:nvSpPr>
        <p:spPr>
          <a:xfrm>
            <a:off x="1639946" y="5619750"/>
            <a:ext cx="346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&lt;</a:t>
            </a:r>
            <a:r>
              <a:rPr lang="ko-KR" altLang="en-US" sz="1200"/>
              <a:t> </a:t>
            </a:r>
            <a:r>
              <a:rPr lang="ko-KR" altLang="en-US" sz="1200" err="1"/>
              <a:t>슬러리</a:t>
            </a:r>
            <a:r>
              <a:rPr lang="ko-KR" altLang="en-US" sz="1200"/>
              <a:t> </a:t>
            </a:r>
            <a:r>
              <a:rPr lang="ko-KR" altLang="en-US" sz="1200" err="1"/>
              <a:t>믹싱</a:t>
            </a:r>
            <a:r>
              <a:rPr lang="ko-KR" altLang="en-US" sz="1200"/>
              <a:t> 과정 </a:t>
            </a:r>
            <a:r>
              <a:rPr lang="en-US" altLang="ko-KR" sz="1200"/>
              <a:t>&gt;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98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E573DFA-AE86-01BE-869D-6629FB991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8" y="1910932"/>
            <a:ext cx="5645372" cy="4143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3BC62-CCE0-4CAB-BACF-B29601BC39BF}"/>
              </a:ext>
            </a:extLst>
          </p:cNvPr>
          <p:cNvSpPr txBox="1"/>
          <p:nvPr/>
        </p:nvSpPr>
        <p:spPr>
          <a:xfrm>
            <a:off x="5403273" y="2159564"/>
            <a:ext cx="678872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sz="1600" dirty="0">
                <a:latin typeface="+mn-ea"/>
                <a:cs typeface="+mn-lt"/>
              </a:rPr>
              <a:t>PAA</a:t>
            </a:r>
            <a:r>
              <a:rPr lang="ko-KR" altLang="en-US" sz="1600" dirty="0">
                <a:latin typeface="+mn-ea"/>
                <a:cs typeface="+mn-lt"/>
              </a:rPr>
              <a:t> </a:t>
            </a:r>
            <a:r>
              <a:rPr lang="en-US" altLang="ko-KR" sz="1600" dirty="0">
                <a:latin typeface="+mn-ea"/>
                <a:cs typeface="+mn-lt"/>
              </a:rPr>
              <a:t>+</a:t>
            </a:r>
            <a:r>
              <a:rPr lang="ko-KR" altLang="en-US" sz="1600" dirty="0">
                <a:latin typeface="+mn-ea"/>
                <a:cs typeface="+mn-lt"/>
              </a:rPr>
              <a:t> </a:t>
            </a:r>
            <a:r>
              <a:rPr lang="ko-KR" sz="1600" dirty="0">
                <a:latin typeface="+mn-ea"/>
                <a:cs typeface="+mn-lt"/>
              </a:rPr>
              <a:t>물</a:t>
            </a:r>
            <a:endParaRPr lang="en-US" altLang="ko-KR" sz="1600" dirty="0">
              <a:latin typeface="+mn-ea"/>
              <a:cs typeface="+mn-lt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dirty="0">
              <a:latin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latin typeface="+mn-ea"/>
                <a:cs typeface="Arial"/>
              </a:rPr>
              <a:t>황산과</a:t>
            </a:r>
            <a:r>
              <a:rPr lang="en-US" sz="1600" dirty="0">
                <a:latin typeface="+mn-ea"/>
                <a:cs typeface="+mn-lt"/>
              </a:rPr>
              <a:t> PAI </a:t>
            </a:r>
            <a:r>
              <a:rPr lang="ko-KR" altLang="en-US" sz="1600" dirty="0">
                <a:latin typeface="+mn-ea"/>
                <a:cs typeface="+mn-lt"/>
              </a:rPr>
              <a:t>투입</a:t>
            </a:r>
            <a:r>
              <a:rPr lang="en-US" altLang="ko-KR" sz="1600" dirty="0">
                <a:latin typeface="+mn-ea"/>
                <a:cs typeface="+mn-lt"/>
              </a:rPr>
              <a:t> </a:t>
            </a:r>
            <a:r>
              <a:rPr lang="ko-KR" altLang="en-US" sz="1600" dirty="0">
                <a:latin typeface="+mn-ea"/>
                <a:cs typeface="+mn-lt"/>
              </a:rPr>
              <a:t>및 반응 확인</a:t>
            </a:r>
            <a:endParaRPr lang="en-US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1600" dirty="0">
              <a:latin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err="1">
                <a:latin typeface="+mn-ea"/>
                <a:cs typeface="+mn-lt"/>
              </a:rPr>
              <a:t>상등액</a:t>
            </a:r>
            <a:r>
              <a:rPr lang="ko-KR" altLang="en-US" sz="1600" dirty="0">
                <a:latin typeface="+mn-ea"/>
                <a:cs typeface="+mn-lt"/>
              </a:rPr>
              <a:t> 여과 후 용해 안된 </a:t>
            </a:r>
            <a:r>
              <a:rPr lang="en-US" altLang="ko-KR" sz="1600" dirty="0">
                <a:latin typeface="+mn-ea"/>
                <a:cs typeface="+mn-lt"/>
              </a:rPr>
              <a:t>PAI </a:t>
            </a:r>
            <a:r>
              <a:rPr lang="ko-KR" altLang="en-US" sz="1600" dirty="0">
                <a:latin typeface="+mn-ea"/>
                <a:cs typeface="+mn-lt"/>
              </a:rPr>
              <a:t>제거</a:t>
            </a:r>
            <a:r>
              <a:rPr lang="en-US" altLang="ko-KR" sz="1600" dirty="0">
                <a:latin typeface="+mn-ea"/>
                <a:cs typeface="+mn-lt"/>
              </a:rPr>
              <a:t>,</a:t>
            </a:r>
            <a:r>
              <a:rPr lang="ko-KR" altLang="en-US" sz="1600" dirty="0">
                <a:latin typeface="+mn-ea"/>
                <a:cs typeface="+mn-lt"/>
              </a:rPr>
              <a:t> 건조</a:t>
            </a:r>
            <a:endParaRPr lang="ko-KR" altLang="en-US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endParaRPr lang="en-US" sz="1600" dirty="0">
              <a:latin typeface="+mn-ea"/>
              <a:cs typeface="+mn-lt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err="1">
                <a:latin typeface="+mn-ea"/>
              </a:rPr>
              <a:t>최소한의</a:t>
            </a:r>
            <a:r>
              <a:rPr lang="en-US" altLang="ko-KR" sz="1600" dirty="0">
                <a:latin typeface="+mn-ea"/>
              </a:rPr>
              <a:t> 물</a:t>
            </a:r>
            <a:r>
              <a:rPr lang="ko-KR" altLang="en-US" sz="1600" dirty="0">
                <a:latin typeface="+mn-ea"/>
              </a:rPr>
              <a:t>과</a:t>
            </a:r>
            <a:r>
              <a:rPr lang="en-US" altLang="ko-KR" sz="1600" dirty="0">
                <a:latin typeface="+mn-ea"/>
              </a:rPr>
              <a:t> </a:t>
            </a:r>
            <a:r>
              <a:rPr lang="en-US" altLang="ko-KR" sz="1600" dirty="0" err="1">
                <a:latin typeface="+mn-ea"/>
              </a:rPr>
              <a:t>용해</a:t>
            </a:r>
            <a:endParaRPr lang="en-US" altLang="ko-KR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err="1">
                <a:latin typeface="+mn-ea"/>
                <a:cs typeface="Arial"/>
              </a:rPr>
              <a:t>진공</a:t>
            </a:r>
            <a:r>
              <a:rPr lang="en-US" altLang="ko-KR" sz="1600" dirty="0">
                <a:latin typeface="+mn-ea"/>
                <a:cs typeface="Arial"/>
              </a:rPr>
              <a:t> </a:t>
            </a:r>
            <a:r>
              <a:rPr lang="en-US" altLang="ko-KR" sz="1600" dirty="0" err="1">
                <a:latin typeface="+mn-ea"/>
                <a:cs typeface="Arial"/>
              </a:rPr>
              <a:t>건조</a:t>
            </a:r>
            <a:endParaRPr lang="en-US" altLang="ko-KR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err="1">
                <a:latin typeface="+mn-ea"/>
                <a:cs typeface="Arial"/>
              </a:rPr>
              <a:t>남아있는</a:t>
            </a:r>
            <a:r>
              <a:rPr lang="en-US" altLang="ko-KR" sz="1600" dirty="0">
                <a:latin typeface="+mn-ea"/>
                <a:cs typeface="Arial"/>
              </a:rPr>
              <a:t> </a:t>
            </a:r>
            <a:r>
              <a:rPr lang="en-US" altLang="ko-KR" sz="1600" dirty="0" err="1">
                <a:latin typeface="+mn-ea"/>
                <a:cs typeface="Arial"/>
              </a:rPr>
              <a:t>유기분순물</a:t>
            </a:r>
            <a:r>
              <a:rPr lang="en-US" altLang="ko-KR" sz="1600" dirty="0">
                <a:latin typeface="+mn-ea"/>
                <a:cs typeface="Arial"/>
              </a:rPr>
              <a:t> </a:t>
            </a:r>
            <a:r>
              <a:rPr lang="ko-KR" altLang="en-US" sz="1600" dirty="0" err="1">
                <a:latin typeface="+mn-ea"/>
              </a:rPr>
              <a:t>디에틸에테르와</a:t>
            </a:r>
            <a:r>
              <a:rPr lang="en-US" altLang="ko-KR" sz="1600" dirty="0">
                <a:latin typeface="+mn-ea"/>
                <a:cs typeface="Arial"/>
              </a:rPr>
              <a:t> </a:t>
            </a:r>
            <a:r>
              <a:rPr lang="ko-KR" altLang="en-US" sz="1600" dirty="0" err="1">
                <a:latin typeface="+mn-ea"/>
              </a:rPr>
              <a:t>아세트산에틸</a:t>
            </a:r>
            <a:r>
              <a:rPr lang="ko-KR" altLang="ko-KR" sz="1600" dirty="0" err="1">
                <a:latin typeface="+mn-ea"/>
              </a:rPr>
              <a:t>로</a:t>
            </a:r>
            <a:r>
              <a:rPr lang="en-US" altLang="ko-KR" sz="1600" dirty="0">
                <a:latin typeface="+mn-ea"/>
                <a:cs typeface="Arial"/>
              </a:rPr>
              <a:t> </a:t>
            </a:r>
            <a:r>
              <a:rPr lang="ko-KR" altLang="en-US" sz="1600" dirty="0">
                <a:latin typeface="+mn-ea"/>
                <a:cs typeface="+mn-lt"/>
              </a:rPr>
              <a:t>제거 후 진공 건조</a:t>
            </a:r>
            <a:endParaRPr lang="ko-KR" sz="1600" dirty="0">
              <a:latin typeface="+mn-ea"/>
              <a:cs typeface="Arial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1600" dirty="0">
              <a:latin typeface="+mn-ea"/>
              <a:cs typeface="+mn-lt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>
                <a:latin typeface="+mn-ea"/>
                <a:cs typeface="+mn-lt"/>
              </a:rPr>
              <a:t>Spectrum Analysis</a:t>
            </a:r>
            <a:r>
              <a:rPr lang="ko-KR" altLang="en-US" sz="1600" dirty="0">
                <a:latin typeface="+mn-ea"/>
                <a:cs typeface="+mn-lt"/>
              </a:rPr>
              <a:t>를 사용하여 화학구조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B6862B-BC1B-3789-812C-931DEF6E7630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1" name="화살표: 오각형 16">
              <a:extLst>
                <a:ext uri="{FF2B5EF4-FFF2-40B4-BE49-F238E27FC236}">
                  <a16:creationId xmlns:a16="http://schemas.microsoft.com/office/drawing/2014/main" id="{E34B9987-2BCE-73A9-611C-B0A2E407F59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갈매기형 수장 5">
              <a:extLst>
                <a:ext uri="{FF2B5EF4-FFF2-40B4-BE49-F238E27FC236}">
                  <a16:creationId xmlns:a16="http://schemas.microsoft.com/office/drawing/2014/main" id="{1E57B5EC-D300-D523-273B-F93B7B77F1CE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8D27D815-494A-E596-E37A-E9CE4A1D052B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493D83FC-BF77-ABA2-B0E8-C19FF60303D8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4D6D4BE3-8A59-5DEA-9B12-E9997D5E7DBE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83D77399-3B03-BC11-9E27-DF34F9C4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</a:rPr>
              <a:t>5. PAA-PAI </a:t>
            </a:r>
            <a:r>
              <a:rPr lang="ko-KR" altLang="en-US" sz="3600" b="1">
                <a:latin typeface="+mj-ea"/>
              </a:rPr>
              <a:t>화학 구조 확인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48DA8-5791-C825-DAE9-78D871B8A564}"/>
              </a:ext>
            </a:extLst>
          </p:cNvPr>
          <p:cNvSpPr txBox="1"/>
          <p:nvPr/>
        </p:nvSpPr>
        <p:spPr>
          <a:xfrm>
            <a:off x="-1" y="573521"/>
            <a:ext cx="7858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3.5. Synthesis of PAA-PAI and characterization of their chemical structure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99FE5-C5A9-8E88-FAA5-1B8B06248A97}"/>
              </a:ext>
            </a:extLst>
          </p:cNvPr>
          <p:cNvSpPr/>
          <p:nvPr/>
        </p:nvSpPr>
        <p:spPr>
          <a:xfrm>
            <a:off x="5257445" y="2030290"/>
            <a:ext cx="6788727" cy="3579434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7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9E4DD5-6293-D816-F734-86139C61B33F}"/>
              </a:ext>
            </a:extLst>
          </p:cNvPr>
          <p:cNvSpPr txBox="1"/>
          <p:nvPr/>
        </p:nvSpPr>
        <p:spPr>
          <a:xfrm>
            <a:off x="690919" y="3906905"/>
            <a:ext cx="5759073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ea"/>
              <a:buAutoNum type="circleNumDbPlain"/>
            </a:pPr>
            <a:r>
              <a:rPr lang="ko-KR" altLang="en-US" sz="1600" err="1">
                <a:latin typeface="나눔스퀘어"/>
                <a:ea typeface="+mn-lt"/>
                <a:cs typeface="+mn-lt"/>
              </a:rPr>
              <a:t>슬러리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 제조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(</a:t>
            </a:r>
            <a:r>
              <a:rPr lang="ko-KR" altLang="en-US" sz="1200">
                <a:latin typeface="나눔스퀘어"/>
                <a:ea typeface="+mn-lt"/>
                <a:cs typeface="+mn-lt"/>
              </a:rPr>
              <a:t>활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:</a:t>
            </a:r>
            <a:r>
              <a:rPr lang="ko-KR" altLang="en-US" sz="1200">
                <a:latin typeface="나눔스퀘어"/>
                <a:ea typeface="+mn-lt"/>
                <a:cs typeface="+mn-lt"/>
              </a:rPr>
              <a:t>바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:</a:t>
            </a:r>
            <a:r>
              <a:rPr lang="ko-KR" altLang="en-US" sz="1200">
                <a:latin typeface="나눔스퀘어"/>
                <a:ea typeface="+mn-lt"/>
                <a:cs typeface="+mn-lt"/>
              </a:rPr>
              <a:t>도 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= 8:1:1)</a:t>
            </a:r>
            <a:endParaRPr lang="ko-KR" sz="1200">
              <a:latin typeface="나눔스퀘어"/>
            </a:endParaRPr>
          </a:p>
          <a:p>
            <a:pPr marL="342900" indent="-342900" algn="just">
              <a:buFont typeface="+mj-ea"/>
              <a:buAutoNum type="circleNumDbPlain"/>
            </a:pPr>
            <a:endParaRPr lang="ko-KR" altLang="en-US" sz="1600">
              <a:latin typeface="나눔스퀘어"/>
              <a:ea typeface="+mn-lt"/>
              <a:cs typeface="+mn-lt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600" err="1">
                <a:latin typeface="나눔스퀘어"/>
                <a:ea typeface="+mn-lt"/>
                <a:cs typeface="+mn-lt"/>
              </a:rPr>
              <a:t>구리호일에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 </a:t>
            </a:r>
            <a:r>
              <a:rPr lang="ko-KR" altLang="en-US" sz="1600" err="1">
                <a:latin typeface="나눔스퀘어"/>
                <a:ea typeface="+mn-lt"/>
                <a:cs typeface="+mn-lt"/>
              </a:rPr>
              <a:t>펴바르고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 진공오븐 진공건조</a:t>
            </a:r>
            <a:r>
              <a:rPr lang="en-US" altLang="ko-KR" sz="1600"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(</a:t>
            </a:r>
            <a:r>
              <a:rPr lang="ko-KR" altLang="en-US" sz="1200">
                <a:latin typeface="나눔스퀘어"/>
                <a:ea typeface="+mn-lt"/>
                <a:cs typeface="+mn-lt"/>
              </a:rPr>
              <a:t>12도로 12시간동안</a:t>
            </a:r>
            <a:r>
              <a:rPr lang="en-US" altLang="ko-KR" sz="1200">
                <a:latin typeface="나눔스퀘어"/>
                <a:ea typeface="+mn-lt"/>
                <a:cs typeface="+mn-lt"/>
              </a:rPr>
              <a:t>)</a:t>
            </a:r>
          </a:p>
          <a:p>
            <a:pPr marL="342900" indent="-342900" algn="just">
              <a:buFont typeface="+mj-ea"/>
              <a:buAutoNum type="circleNumDbPlain"/>
            </a:pPr>
            <a:endParaRPr lang="ko-KR" altLang="en-US" sz="1650">
              <a:latin typeface="나눔스퀘어"/>
              <a:ea typeface="+mn-lt"/>
              <a:cs typeface="+mn-lt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600" err="1">
                <a:latin typeface="나눔스퀘어"/>
                <a:ea typeface="+mn-lt"/>
                <a:cs typeface="+mn-lt"/>
              </a:rPr>
              <a:t>Half-cells을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 0.1C </a:t>
            </a:r>
            <a:r>
              <a:rPr lang="ko-KR" altLang="en-US" sz="1600" err="1">
                <a:latin typeface="나눔스퀘어"/>
                <a:ea typeface="+mn-lt"/>
                <a:cs typeface="+mn-lt"/>
              </a:rPr>
              <a:t>rate로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 충</a:t>
            </a:r>
            <a:r>
              <a:rPr lang="en-US" altLang="ko-KR" sz="1600">
                <a:latin typeface="나눔스퀘어"/>
                <a:ea typeface="+mn-lt"/>
                <a:cs typeface="+mn-lt"/>
              </a:rPr>
              <a:t>/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방전 중 부피팽창을 측정</a:t>
            </a:r>
            <a:endParaRPr lang="ko-KR" sz="1600">
              <a:latin typeface="나눔스퀘어"/>
            </a:endParaRPr>
          </a:p>
          <a:p>
            <a:pPr marL="342900" indent="-342900" algn="just">
              <a:buFont typeface="+mj-ea"/>
              <a:buAutoNum type="circleNumDbPlain"/>
            </a:pPr>
            <a:endParaRPr lang="en-US" altLang="ko-KR" sz="1600">
              <a:latin typeface="나눔스퀘어"/>
              <a:ea typeface="+mn-lt"/>
              <a:cs typeface="+mn-lt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ko-KR" sz="1600" err="1">
                <a:latin typeface="나눔스퀘어"/>
                <a:ea typeface="+mn-lt"/>
                <a:cs typeface="+mn-lt"/>
              </a:rPr>
              <a:t>Half-cells을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 </a:t>
            </a:r>
            <a:r>
              <a:rPr lang="en-US" altLang="ko-KR" sz="1600" err="1">
                <a:latin typeface="나눔스퀘어"/>
                <a:ea typeface="+mn-lt"/>
                <a:cs typeface="+mn-lt"/>
              </a:rPr>
              <a:t>Ar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이 채워진 글로브 박스에서 분해 후 단면화</a:t>
            </a:r>
            <a:endParaRPr lang="ko-KR" sz="1600">
              <a:latin typeface="나눔스퀘어"/>
            </a:endParaRPr>
          </a:p>
          <a:p>
            <a:pPr marL="342900" indent="-342900" algn="just">
              <a:buFont typeface="+mj-ea"/>
              <a:buAutoNum type="circleNumDbPlain"/>
            </a:pPr>
            <a:endParaRPr lang="ko-KR" altLang="en-US" sz="1600">
              <a:latin typeface="나눔스퀘어"/>
              <a:ea typeface="+mn-lt"/>
              <a:cs typeface="+mn-lt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en-US" altLang="ko-KR" sz="1600">
                <a:latin typeface="나눔스퀘어"/>
                <a:ea typeface="+mn-lt"/>
                <a:cs typeface="+mn-lt"/>
              </a:rPr>
              <a:t>FE-SEM </a:t>
            </a:r>
            <a:r>
              <a:rPr lang="ko-KR" altLang="en-US" sz="1600">
                <a:latin typeface="나눔스퀘어"/>
                <a:ea typeface="+mn-lt"/>
                <a:cs typeface="+mn-lt"/>
              </a:rPr>
              <a:t>사용하여 전극 높이를 측정</a:t>
            </a:r>
            <a:endParaRPr lang="ko-KR" sz="1600">
              <a:latin typeface="나눔스퀘어"/>
              <a:ea typeface="+mn-lt"/>
              <a:cs typeface="+mn-l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8B24E8B-03B9-1E7A-A420-C5439228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62" y="1508417"/>
            <a:ext cx="2066538" cy="21808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60EB7A6-5FAE-B5E8-1B35-58206B31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+mj-ea"/>
              </a:rPr>
              <a:t>6. </a:t>
            </a:r>
            <a:r>
              <a:rPr lang="ko-KR" altLang="en-US" sz="3600" b="1">
                <a:latin typeface="+mj-ea"/>
              </a:rPr>
              <a:t>충</a:t>
            </a:r>
            <a:r>
              <a:rPr lang="en-US" altLang="ko-KR" sz="3600" b="1">
                <a:latin typeface="+mj-ea"/>
              </a:rPr>
              <a:t>/</a:t>
            </a:r>
            <a:r>
              <a:rPr lang="ko-KR" altLang="en-US" sz="3600" b="1">
                <a:latin typeface="+mj-ea"/>
              </a:rPr>
              <a:t>방전 성능 평가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487D2-06A6-A5C3-BB7E-303A16FFA548}"/>
              </a:ext>
            </a:extLst>
          </p:cNvPr>
          <p:cNvSpPr txBox="1"/>
          <p:nvPr/>
        </p:nvSpPr>
        <p:spPr>
          <a:xfrm>
            <a:off x="-1" y="573521"/>
            <a:ext cx="7858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3.6. Evaluation of cycle performance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08EFD4-8A0F-939C-A3F3-B6BA9655A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4" y="1825237"/>
            <a:ext cx="5455851" cy="18826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0D1CB6-C0D6-168A-4F5C-0EDDA7176A76}"/>
              </a:ext>
            </a:extLst>
          </p:cNvPr>
          <p:cNvSpPr/>
          <p:nvPr/>
        </p:nvSpPr>
        <p:spPr>
          <a:xfrm>
            <a:off x="700984" y="3906905"/>
            <a:ext cx="5749008" cy="2377574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18-FB19-A0F4-21F3-49D0CA0ADF74}"/>
              </a:ext>
            </a:extLst>
          </p:cNvPr>
          <p:cNvSpPr txBox="1"/>
          <p:nvPr/>
        </p:nvSpPr>
        <p:spPr>
          <a:xfrm>
            <a:off x="7438635" y="3990676"/>
            <a:ext cx="3444404" cy="1361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sz="1650">
                <a:cs typeface="Arial"/>
              </a:rPr>
              <a:t> </a:t>
            </a:r>
            <a:r>
              <a:rPr lang="ko-KR" altLang="en-US" sz="1650">
                <a:cs typeface="Arial"/>
              </a:rPr>
              <a:t>전극 제조</a:t>
            </a:r>
          </a:p>
          <a:p>
            <a:pPr algn="just"/>
            <a:endParaRPr lang="ko-KR" altLang="en-US" sz="1650">
              <a:cs typeface="Arial"/>
            </a:endParaRPr>
          </a:p>
          <a:p>
            <a:pPr algn="just"/>
            <a:r>
              <a:rPr lang="en-US" altLang="ko-KR" sz="1650">
                <a:cs typeface="Arial"/>
              </a:rPr>
              <a:t> </a:t>
            </a:r>
            <a:r>
              <a:rPr lang="ko-KR" altLang="en-US" sz="1650">
                <a:cs typeface="Arial"/>
              </a:rPr>
              <a:t>3가지의 비커형 셀을 제조</a:t>
            </a:r>
          </a:p>
          <a:p>
            <a:pPr algn="just"/>
            <a:endParaRPr lang="ko-KR" altLang="en-US" sz="1650">
              <a:cs typeface="Arial"/>
            </a:endParaRPr>
          </a:p>
          <a:p>
            <a:pPr algn="just"/>
            <a:r>
              <a:rPr lang="en-US" altLang="ko-KR" sz="1650">
                <a:cs typeface="Arial"/>
              </a:rPr>
              <a:t> </a:t>
            </a:r>
            <a:r>
              <a:rPr lang="ko-KR" sz="1650">
                <a:cs typeface="Arial"/>
              </a:rPr>
              <a:t>5C의 일정한 C-</a:t>
            </a:r>
            <a:r>
              <a:rPr lang="ko-KR" sz="1650" err="1">
                <a:cs typeface="Arial"/>
              </a:rPr>
              <a:t>rate</a:t>
            </a:r>
            <a:r>
              <a:rPr lang="ko-KR" altLang="en-US" sz="1650" err="1">
                <a:cs typeface="Arial"/>
              </a:rPr>
              <a:t>으로</a:t>
            </a:r>
            <a:r>
              <a:rPr lang="ko-KR" altLang="en-US" sz="1650">
                <a:cs typeface="Arial"/>
              </a:rPr>
              <a:t> 충</a:t>
            </a:r>
            <a:r>
              <a:rPr lang="en-US" altLang="ko-KR" sz="1650">
                <a:cs typeface="Arial"/>
              </a:rPr>
              <a:t>/</a:t>
            </a:r>
            <a:r>
              <a:rPr lang="ko-KR" altLang="en-US" sz="1650">
                <a:cs typeface="Arial"/>
              </a:rPr>
              <a:t>방전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2CC3FC-EE3B-9D4C-BB4D-2F078B55ADA9}"/>
              </a:ext>
            </a:extLst>
          </p:cNvPr>
          <p:cNvSpPr/>
          <p:nvPr/>
        </p:nvSpPr>
        <p:spPr>
          <a:xfrm>
            <a:off x="7436817" y="3906905"/>
            <a:ext cx="3272031" cy="1513507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51870-270A-47BD-185B-3F8468F25BCA}"/>
              </a:ext>
            </a:extLst>
          </p:cNvPr>
          <p:cNvSpPr txBox="1"/>
          <p:nvPr/>
        </p:nvSpPr>
        <p:spPr>
          <a:xfrm>
            <a:off x="2513690" y="62591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&lt;Capacity test&gt;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7D257-22C9-ECFC-6B5D-7344149CE3BD}"/>
              </a:ext>
            </a:extLst>
          </p:cNvPr>
          <p:cNvSpPr txBox="1"/>
          <p:nvPr/>
        </p:nvSpPr>
        <p:spPr>
          <a:xfrm>
            <a:off x="8007944" y="5463723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&lt;Fast charge test&gt;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9E04F6C-B153-3AB9-4611-9240E8393AE8}"/>
                  </a:ext>
                </a:extLst>
              </p14:cNvPr>
              <p14:cNvContentPartPr/>
              <p14:nvPr/>
            </p14:nvContentPartPr>
            <p14:xfrm>
              <a:off x="5099667" y="6552862"/>
              <a:ext cx="8429" cy="842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9E04F6C-B153-3AB9-4611-9240E8393A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8217" y="613141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1169E19-FA12-4734-F0DC-81F008DF6D3C}"/>
                  </a:ext>
                </a:extLst>
              </p14:cNvPr>
              <p14:cNvContentPartPr/>
              <p14:nvPr/>
            </p14:nvContentPartPr>
            <p14:xfrm>
              <a:off x="5052464" y="6438225"/>
              <a:ext cx="8429" cy="8429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1169E19-FA12-4734-F0DC-81F008DF6D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014" y="6016775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ACF3AA7-69DB-5D04-EAAD-54B01BD6D2D7}"/>
                  </a:ext>
                </a:extLst>
              </p14:cNvPr>
              <p14:cNvContentPartPr/>
              <p14:nvPr/>
            </p14:nvContentPartPr>
            <p14:xfrm>
              <a:off x="6866429" y="6256154"/>
              <a:ext cx="8429" cy="8429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ACF3AA7-69DB-5D04-EAAD-54B01BD6D2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4979" y="5834704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9D44C14-2441-2C83-0969-818EE5037300}"/>
                  </a:ext>
                </a:extLst>
              </p14:cNvPr>
              <p14:cNvContentPartPr/>
              <p14:nvPr/>
            </p14:nvContentPartPr>
            <p14:xfrm>
              <a:off x="2874358" y="2992366"/>
              <a:ext cx="8429" cy="8429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9D44C14-2441-2C83-0969-818EE5037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2908" y="2570916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009989D-4F61-102A-B30D-A9653BFC4BE9}"/>
                  </a:ext>
                </a:extLst>
              </p14:cNvPr>
              <p14:cNvContentPartPr/>
              <p14:nvPr/>
            </p14:nvContentPartPr>
            <p14:xfrm>
              <a:off x="3514977" y="3663979"/>
              <a:ext cx="8429" cy="9467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009989D-4F61-102A-B30D-A9653BFC4B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3527" y="3646448"/>
                <a:ext cx="842900" cy="44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4A372BA-335F-0C06-E0F4-F7377934BA92}"/>
                  </a:ext>
                </a:extLst>
              </p14:cNvPr>
              <p14:cNvContentPartPr/>
              <p14:nvPr/>
            </p14:nvContentPartPr>
            <p14:xfrm>
              <a:off x="3231756" y="750899"/>
              <a:ext cx="8429" cy="8429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4A372BA-335F-0C06-E0F4-F7377934BA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0306" y="698218"/>
                <a:ext cx="842900" cy="11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E79E7153-E03D-40E8-9CF2-5650A3A9D0E2}"/>
                  </a:ext>
                </a:extLst>
              </p14:cNvPr>
              <p14:cNvContentPartPr/>
              <p14:nvPr/>
            </p14:nvContentPartPr>
            <p14:xfrm>
              <a:off x="2840641" y="1259322"/>
              <a:ext cx="8429" cy="8429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E79E7153-E03D-40E8-9CF2-5650A3A9D0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191" y="83787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1FC60A3-1D2F-B5FF-8318-B74F94B16A6F}"/>
                  </a:ext>
                </a:extLst>
              </p14:cNvPr>
              <p14:cNvContentPartPr/>
              <p14:nvPr/>
            </p14:nvContentPartPr>
            <p14:xfrm>
              <a:off x="2840641" y="1259322"/>
              <a:ext cx="8429" cy="8429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1FC60A3-1D2F-B5FF-8318-B74F94B16A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191" y="83787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1790DBDC-B2D4-5E13-F675-17FCBD64E9E0}"/>
                  </a:ext>
                </a:extLst>
              </p14:cNvPr>
              <p14:cNvContentPartPr/>
              <p14:nvPr/>
            </p14:nvContentPartPr>
            <p14:xfrm>
              <a:off x="2840641" y="1259322"/>
              <a:ext cx="8429" cy="8429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1790DBDC-B2D4-5E13-F675-17FCBD64E9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191" y="83787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B2D0F93-A78A-B59E-F149-8CD148CDC38A}"/>
                  </a:ext>
                </a:extLst>
              </p14:cNvPr>
              <p14:cNvContentPartPr/>
              <p14:nvPr/>
            </p14:nvContentPartPr>
            <p14:xfrm>
              <a:off x="2840641" y="1259322"/>
              <a:ext cx="8429" cy="8429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B2D0F93-A78A-B59E-F149-8CD148CDC3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191" y="83787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7E87497-1D8F-6154-9D03-63BFAC9B3EA7}"/>
                  </a:ext>
                </a:extLst>
              </p14:cNvPr>
              <p14:cNvContentPartPr/>
              <p14:nvPr/>
            </p14:nvContentPartPr>
            <p14:xfrm>
              <a:off x="2840641" y="1259322"/>
              <a:ext cx="8429" cy="8429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7E87497-1D8F-6154-9D03-63BFAC9B3E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191" y="837872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3C6BB2A-65E6-607F-6583-B06411DA76D0}"/>
                  </a:ext>
                </a:extLst>
              </p14:cNvPr>
              <p14:cNvContentPartPr/>
              <p14:nvPr/>
            </p14:nvContentPartPr>
            <p14:xfrm>
              <a:off x="2409066" y="1414420"/>
              <a:ext cx="8429" cy="8429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3C6BB2A-65E6-607F-6583-B06411DA7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616" y="992970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1DBF834-9286-E02D-3FB1-FB83DD328359}"/>
                  </a:ext>
                </a:extLst>
              </p14:cNvPr>
              <p14:cNvContentPartPr/>
              <p14:nvPr/>
            </p14:nvContentPartPr>
            <p14:xfrm>
              <a:off x="2409066" y="1070508"/>
              <a:ext cx="8429" cy="8429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1DBF834-9286-E02D-3FB1-FB83DD3283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616" y="649058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F553BEE-37BE-5B0B-DE3C-2D2B6FC88581}"/>
                  </a:ext>
                </a:extLst>
              </p14:cNvPr>
              <p14:cNvContentPartPr/>
              <p14:nvPr/>
            </p14:nvContentPartPr>
            <p14:xfrm>
              <a:off x="6144888" y="3255358"/>
              <a:ext cx="8429" cy="8429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F553BEE-37BE-5B0B-DE3C-2D2B6FC885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3438" y="2833908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61FDF1A0-1F7A-333C-66FF-6E9367DD53B7}"/>
                  </a:ext>
                </a:extLst>
              </p14:cNvPr>
              <p14:cNvContentPartPr/>
              <p14:nvPr/>
            </p14:nvContentPartPr>
            <p14:xfrm>
              <a:off x="5335685" y="5244650"/>
              <a:ext cx="8429" cy="8429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61FDF1A0-1F7A-333C-66FF-6E9367DD53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235" y="4823200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B90ED7F-7048-6350-88B4-7667FD6F6F2E}"/>
                  </a:ext>
                </a:extLst>
              </p14:cNvPr>
              <p14:cNvContentPartPr/>
              <p14:nvPr/>
            </p14:nvContentPartPr>
            <p14:xfrm>
              <a:off x="5248022" y="6444968"/>
              <a:ext cx="8429" cy="8429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B90ED7F-7048-6350-88B4-7667FD6F6F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6572" y="6023518"/>
                <a:ext cx="842900" cy="84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C6A59F8-7EAC-BFCF-A31F-F0148AFA0C4F}"/>
                  </a:ext>
                </a:extLst>
              </p14:cNvPr>
              <p14:cNvContentPartPr/>
              <p14:nvPr/>
            </p14:nvContentPartPr>
            <p14:xfrm>
              <a:off x="7378924" y="6444968"/>
              <a:ext cx="8429" cy="8429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C6A59F8-7EAC-BFCF-A31F-F0148AFA0C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7474" y="6023518"/>
                <a:ext cx="842900" cy="842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0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3DAEE-31F6-EADB-FDE2-C4A32740D4B4}"/>
              </a:ext>
            </a:extLst>
          </p:cNvPr>
          <p:cNvSpPr txBox="1"/>
          <p:nvPr/>
        </p:nvSpPr>
        <p:spPr>
          <a:xfrm>
            <a:off x="831850" y="1268188"/>
            <a:ext cx="8613601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r>
              <a:rPr lang="en-US" altLang="ko-KR" sz="8000" b="1"/>
              <a:t>Result &amp; Discussion</a:t>
            </a:r>
            <a:endParaRPr lang="ko-KR" altLang="en-US" sz="8000" b="1"/>
          </a:p>
        </p:txBody>
      </p:sp>
    </p:spTree>
    <p:extLst>
      <p:ext uri="{BB962C8B-B14F-4D97-AF65-F5344CB8AC3E}">
        <p14:creationId xmlns:p14="http://schemas.microsoft.com/office/powerpoint/2010/main" val="142411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85FF2DB-AA52-5CF2-5D6A-EF8DD5551D8A}"/>
              </a:ext>
            </a:extLst>
          </p:cNvPr>
          <p:cNvSpPr txBox="1"/>
          <p:nvPr/>
        </p:nvSpPr>
        <p:spPr>
          <a:xfrm>
            <a:off x="6205180" y="3028914"/>
            <a:ext cx="50133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최대 응력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PVdf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&lt; PAI &lt; CMC &lt;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PAA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강성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: CMC &lt;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PVdf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&lt; PAI &lt;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PAA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FB6C11-8F5B-5FEB-ABE5-CBDFCA377499}"/>
              </a:ext>
            </a:extLst>
          </p:cNvPr>
          <p:cNvSpPr txBox="1"/>
          <p:nvPr/>
        </p:nvSpPr>
        <p:spPr>
          <a:xfrm>
            <a:off x="5268193" y="4470311"/>
            <a:ext cx="6821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sym typeface="Wingdings" panose="05000000000000000000" pitchFamily="2" charset="2"/>
              </a:rPr>
              <a:t>PAA</a:t>
            </a:r>
            <a:r>
              <a:rPr lang="ko-KR" altLang="en-US" sz="2000" dirty="0">
                <a:sym typeface="Wingdings" panose="05000000000000000000" pitchFamily="2" charset="2"/>
              </a:rPr>
              <a:t>의 </a:t>
            </a:r>
            <a:r>
              <a:rPr lang="ko-KR" alt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높은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기계적 강도</a:t>
            </a:r>
            <a:r>
              <a:rPr lang="ko-KR" altLang="en-US" sz="2000" dirty="0">
                <a:sym typeface="Wingdings" panose="05000000000000000000" pitchFamily="2" charset="2"/>
              </a:rPr>
              <a:t> 및 </a:t>
            </a:r>
            <a:r>
              <a:rPr lang="ko-KR" alt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강성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Si</a:t>
            </a:r>
            <a:r>
              <a:rPr lang="ko-KR" altLang="en-US" sz="2000" dirty="0">
                <a:sym typeface="Wingdings" panose="05000000000000000000" pitchFamily="2" charset="2"/>
              </a:rPr>
              <a:t>의 </a:t>
            </a:r>
            <a:r>
              <a:rPr lang="ko-KR" alt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팽창 문제 완화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43914-2A4E-037C-9D6B-700900652BBA}"/>
              </a:ext>
            </a:extLst>
          </p:cNvPr>
          <p:cNvSpPr txBox="1"/>
          <p:nvPr/>
        </p:nvSpPr>
        <p:spPr>
          <a:xfrm>
            <a:off x="10064" y="624047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4.1. Mechanical and Adhesion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properties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binders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6758FBD-4F24-A0F1-6247-73F865A5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1. </a:t>
            </a:r>
            <a:r>
              <a:rPr lang="ko-KR" altLang="en-US" sz="3600" b="1" dirty="0">
                <a:latin typeface="+mj-ea"/>
              </a:rPr>
              <a:t>바인더의 기계적 특성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C5C05-5AD7-3693-E5DF-7A203857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5509"/>
            <a:ext cx="5136948" cy="36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AD07BB-3BB6-91FD-7488-C1C3EB770CFC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9AE29EA9-D5EB-1DA2-0FD4-69C2BFD4BED0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A90F0DE0-EDB0-BEED-CE4B-6DDCB9A32316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A6FC9588-E713-DA19-3426-B4765A3DCCAC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A1A0417E-3876-E673-D35C-F44D5F1FD479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93C76A61-75A6-53E4-6912-121D4ECA105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071D71F-D4AF-4935-B66F-8FA43CF3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7595"/>
            <a:ext cx="5126884" cy="3708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D9BF67-726A-456C-4CCD-62658F1C61A1}"/>
              </a:ext>
            </a:extLst>
          </p:cNvPr>
          <p:cNvSpPr txBox="1"/>
          <p:nvPr/>
        </p:nvSpPr>
        <p:spPr>
          <a:xfrm>
            <a:off x="5524501" y="3228945"/>
            <a:ext cx="6336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부착력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PVdf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&lt; PAA(2.35) &lt; CMC(2.74) &lt; </a:t>
            </a:r>
            <a:r>
              <a:rPr lang="en-US" altLang="ko-KR" sz="2000" b="1" dirty="0">
                <a:solidFill>
                  <a:srgbClr val="C00000"/>
                </a:solidFill>
                <a:latin typeface="+mn-ea"/>
              </a:rPr>
              <a:t>PAI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(3.14)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7DE43-AAB9-C1CF-C6EA-97E5637B7B99}"/>
              </a:ext>
            </a:extLst>
          </p:cNvPr>
          <p:cNvSpPr txBox="1"/>
          <p:nvPr/>
        </p:nvSpPr>
        <p:spPr>
          <a:xfrm>
            <a:off x="6382288" y="4423288"/>
            <a:ext cx="4329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sym typeface="Wingdings" panose="05000000000000000000" pitchFamily="2" charset="2"/>
              </a:rPr>
              <a:t>PAI</a:t>
            </a:r>
            <a:r>
              <a:rPr lang="ko-KR" altLang="en-US" sz="2000" dirty="0">
                <a:sym typeface="Wingdings" panose="05000000000000000000" pitchFamily="2" charset="2"/>
              </a:rPr>
              <a:t>와 구리 집합체의 좋은 </a:t>
            </a:r>
            <a:r>
              <a:rPr lang="ko-KR" altLang="en-US" sz="2000" dirty="0" err="1">
                <a:sym typeface="Wingdings" panose="05000000000000000000" pitchFamily="2" charset="2"/>
              </a:rPr>
              <a:t>부착성</a:t>
            </a:r>
            <a:endParaRPr lang="ko-KR" altLang="en-US" sz="2000" dirty="0"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C567B-DC01-FB80-C0C7-C88704E8A926}"/>
              </a:ext>
            </a:extLst>
          </p:cNvPr>
          <p:cNvSpPr txBox="1"/>
          <p:nvPr/>
        </p:nvSpPr>
        <p:spPr>
          <a:xfrm>
            <a:off x="10064" y="624047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4.1. Mechanical and Adhesion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properties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binders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324DCE4-C9CF-8541-4997-EFF48478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1. </a:t>
            </a:r>
            <a:r>
              <a:rPr lang="ko-KR" altLang="en-US" sz="3600" b="1" dirty="0">
                <a:latin typeface="+mj-ea"/>
              </a:rPr>
              <a:t>바인더의 기계적 특성</a:t>
            </a:r>
          </a:p>
        </p:txBody>
      </p:sp>
    </p:spTree>
    <p:extLst>
      <p:ext uri="{BB962C8B-B14F-4D97-AF65-F5344CB8AC3E}">
        <p14:creationId xmlns:p14="http://schemas.microsoft.com/office/powerpoint/2010/main" val="364401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85FF2DB-AA52-5CF2-5D6A-EF8DD5551D8A}"/>
              </a:ext>
            </a:extLst>
          </p:cNvPr>
          <p:cNvSpPr txBox="1"/>
          <p:nvPr/>
        </p:nvSpPr>
        <p:spPr>
          <a:xfrm>
            <a:off x="5494064" y="1894303"/>
            <a:ext cx="684945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Extension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PAA(0.74) </a:t>
            </a:r>
            <a:r>
              <a:rPr lang="en-US" altLang="ko-KR" b="1" dirty="0">
                <a:solidFill>
                  <a:schemeClr val="accent1"/>
                </a:solidFill>
                <a:latin typeface="+mn-ea"/>
              </a:rPr>
              <a:t>&lt;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CMC(1.51) &amp; PAI(1.62) </a:t>
            </a:r>
            <a:r>
              <a:rPr lang="en-US" altLang="ko-KR" b="1" dirty="0">
                <a:solidFill>
                  <a:schemeClr val="accent1"/>
                </a:solidFill>
                <a:latin typeface="+mn-ea"/>
              </a:rPr>
              <a:t>&lt;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</a:rPr>
              <a:t>PVdF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(2.85)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PAA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+mn-ea"/>
                <a:sym typeface="Wingdings" panose="05000000000000000000" pitchFamily="2" charset="2"/>
              </a:rPr>
              <a:t>Highest ability to sustain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Recovery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PVdF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(21%) &lt; CMC(21.4%) &lt; PAA(24.8%) &lt; </a:t>
            </a:r>
            <a:r>
              <a:rPr lang="en-US" altLang="ko-KR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PAI(32%) </a:t>
            </a:r>
            <a:endParaRPr lang="en-US" altLang="ko-KR" b="1" dirty="0">
              <a:solidFill>
                <a:srgbClr val="000000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PAI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+mn-ea"/>
              </a:rPr>
              <a:t>Highest ability to recover</a:t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004FE7-A4A8-5E12-900C-A6F3AB4F45EF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F908C83D-8918-B329-A1E9-1B25E1118E5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C697D40A-0CE0-20D2-C4AC-FC37FE00B6C2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9B110B8E-6414-9B4F-3500-DE60C32B700C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368B6A57-4A62-3630-AFE3-85B664FB26B4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2CF435BA-254A-56B8-D56A-0A307FED94C6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A8BE29-23F4-88E8-B2AA-A5AC103A6F5A}"/>
              </a:ext>
            </a:extLst>
          </p:cNvPr>
          <p:cNvSpPr txBox="1"/>
          <p:nvPr/>
        </p:nvSpPr>
        <p:spPr>
          <a:xfrm>
            <a:off x="10064" y="624047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4.2. Effect of binding affinity on extension and recovery on electrode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57D5981-56FE-164A-B16E-92690B66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585369"/>
            <a:ext cx="8545486" cy="1312077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2. </a:t>
            </a:r>
            <a:r>
              <a:rPr lang="ko-KR" altLang="en-US" sz="3600" b="1" dirty="0">
                <a:latin typeface="+mj-ea"/>
              </a:rPr>
              <a:t>바인더의 팽창</a:t>
            </a:r>
            <a:r>
              <a:rPr lang="en-US" altLang="ko-KR" sz="3600" b="1" dirty="0">
                <a:latin typeface="+mj-ea"/>
              </a:rPr>
              <a:t>, </a:t>
            </a:r>
            <a:r>
              <a:rPr lang="ko-KR" altLang="en-US" sz="3600" b="1" dirty="0">
                <a:latin typeface="+mj-ea"/>
              </a:rPr>
              <a:t>회복 특성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4DD144-B496-9E63-EE49-E1D34FF6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26081"/>
            <a:ext cx="4859257" cy="360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B2F740-9F29-7F50-5C74-745D317CB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8" y="5064494"/>
            <a:ext cx="2157690" cy="1547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AFE4B7-1867-C8A6-90F3-542B4FFB2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432" y="5130943"/>
            <a:ext cx="1961185" cy="14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6AF2D-2B8F-B888-58EC-63E4C662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365"/>
            <a:ext cx="3048000" cy="1023749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+mn-lt"/>
                <a:ea typeface="+mn-ea"/>
              </a:rPr>
              <a:t>CONTENTS</a:t>
            </a:r>
            <a:endParaRPr lang="ko-KR" altLang="en-US" sz="280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4E1C0-3699-84D3-A85D-C5B47A8D38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87" y="671492"/>
            <a:ext cx="12109807" cy="6251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ko-KR" sz="500" b="1" dirty="0">
              <a:latin typeface="+mn-e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>
                <a:latin typeface="+mj-lt"/>
                <a:cs typeface="Arial"/>
              </a:rPr>
              <a:t>Abstract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b="1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>
                <a:latin typeface="+mj-lt"/>
                <a:cs typeface="Arial"/>
              </a:rPr>
              <a:t>Introduction</a:t>
            </a:r>
          </a:p>
          <a:p>
            <a:pPr>
              <a:lnSpc>
                <a:spcPct val="100000"/>
              </a:lnSpc>
            </a:pPr>
            <a:endParaRPr lang="en-US" altLang="ko-KR" b="1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>
                <a:latin typeface="+mj-lt"/>
                <a:cs typeface="Arial"/>
              </a:rPr>
              <a:t>Experimental</a:t>
            </a:r>
          </a:p>
          <a:p>
            <a:pPr>
              <a:lnSpc>
                <a:spcPct val="100000"/>
              </a:lnSpc>
            </a:pPr>
            <a:endParaRPr lang="en-US" altLang="ko-KR" b="1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>
                <a:latin typeface="+mj-lt"/>
                <a:cs typeface="Arial"/>
              </a:rPr>
              <a:t>Result &amp; Discussion</a:t>
            </a:r>
          </a:p>
          <a:p>
            <a:pPr>
              <a:lnSpc>
                <a:spcPct val="100000"/>
              </a:lnSpc>
            </a:pPr>
            <a:endParaRPr lang="en-US" altLang="ko-KR" b="1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>
                <a:latin typeface="+mj-lt"/>
                <a:cs typeface="Arial"/>
              </a:rPr>
              <a:t>Conclusion</a:t>
            </a:r>
            <a:endParaRPr lang="ko-KR" altLang="en-US" b="1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84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7E048-45FC-5395-0883-C07D93FBE4B9}"/>
              </a:ext>
            </a:extLst>
          </p:cNvPr>
          <p:cNvSpPr txBox="1"/>
          <p:nvPr/>
        </p:nvSpPr>
        <p:spPr>
          <a:xfrm>
            <a:off x="5648325" y="3341999"/>
            <a:ext cx="6543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+mn-ea"/>
              </a:rPr>
              <a:t>Phase separation results of various binders</a:t>
            </a:r>
            <a:endParaRPr lang="ko-KR" altLang="en-US" sz="2400" b="1" dirty="0">
              <a:effectLst/>
              <a:latin typeface="+mn-ea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2000" b="1" i="0" u="none" strike="noStrike" dirty="0">
                <a:solidFill>
                  <a:srgbClr val="C00000"/>
                </a:solidFill>
                <a:effectLst/>
                <a:latin typeface="+mn-ea"/>
              </a:rPr>
              <a:t>PAI(1.3%)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&lt; CMC(3.4%) &lt;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PVdf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(5.8%) &lt;&lt; </a:t>
            </a:r>
            <a:r>
              <a:rPr lang="en-US" altLang="ko-KR" sz="2000" b="0" i="0" u="none" strike="noStrike" dirty="0">
                <a:effectLst/>
                <a:latin typeface="+mn-ea"/>
              </a:rPr>
              <a:t>PAA(20%)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D766C4-24BD-B63F-EE95-FACA0A306351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D97C6771-F428-1C96-F045-CA4816744920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E3FCDFC2-97AE-F0C5-8C81-ECDC9F4FDE7D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2607C549-8600-9686-4F01-FB16DF5D3D76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CA64276A-B56E-DA74-0B3E-CB96D382324B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3D5BF8C7-2FDA-5428-04B6-81BD9460966F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209189-1D04-5685-00BB-E4CFBE4B3609}"/>
              </a:ext>
            </a:extLst>
          </p:cNvPr>
          <p:cNvSpPr txBox="1"/>
          <p:nvPr/>
        </p:nvSpPr>
        <p:spPr>
          <a:xfrm>
            <a:off x="10064" y="624047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4.3. Analysis for phase separation of various binders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7C7271A-4E47-6D25-01FE-9155CA01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585369"/>
            <a:ext cx="6643858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3. </a:t>
            </a:r>
            <a:r>
              <a:rPr lang="ko-KR" altLang="en-US" sz="3600" b="1" dirty="0">
                <a:latin typeface="+mj-ea"/>
              </a:rPr>
              <a:t>바인더의 상 분리 특성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1D2006-4DB1-A557-CED5-4E82A832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" y="1910932"/>
            <a:ext cx="5679593" cy="39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7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54577-37C2-BD2A-8C6F-09ADB09D3BA2}"/>
              </a:ext>
            </a:extLst>
          </p:cNvPr>
          <p:cNvSpPr txBox="1"/>
          <p:nvPr/>
        </p:nvSpPr>
        <p:spPr>
          <a:xfrm>
            <a:off x="2658010" y="6124305"/>
            <a:ext cx="6801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To Use Si-Anode Effectively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i="0" u="none" strike="noStrike" dirty="0">
                <a:solidFill>
                  <a:srgbClr val="C00000"/>
                </a:solidFill>
                <a:effectLst/>
                <a:latin typeface="+mn-ea"/>
              </a:rPr>
              <a:t>PAA</a:t>
            </a:r>
            <a:r>
              <a:rPr lang="ko-KR" altLang="en-US" sz="2000" b="1" i="0" u="none" strike="noStrike" dirty="0">
                <a:solidFill>
                  <a:srgbClr val="C00000"/>
                </a:solidFill>
                <a:effectLst/>
                <a:latin typeface="+mn-ea"/>
              </a:rPr>
              <a:t>와 </a:t>
            </a:r>
            <a:r>
              <a:rPr lang="en-US" altLang="ko-KR" sz="2000" b="1" i="0" u="none" strike="noStrike" dirty="0">
                <a:solidFill>
                  <a:srgbClr val="C00000"/>
                </a:solidFill>
                <a:effectLst/>
                <a:latin typeface="+mn-ea"/>
              </a:rPr>
              <a:t>PAI</a:t>
            </a:r>
            <a:r>
              <a:rPr lang="ko-KR" altLang="en-US" sz="2000" b="1" i="0" u="none" strike="noStrike" dirty="0">
                <a:solidFill>
                  <a:srgbClr val="C00000"/>
                </a:solidFill>
                <a:effectLst/>
                <a:latin typeface="+mn-ea"/>
              </a:rPr>
              <a:t>의 합성물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760784-1AA8-94A6-67BC-27A1C59DB959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7AA22C73-4DA4-0DAA-0EC7-AFC3A8B0867D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99E6321C-049F-65FF-4A44-DE60F41E9AE9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B3A1F1E2-37FD-02CA-7B50-1ABDFB7D91A7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104EA140-C909-91AD-2A2E-2120D6574BD0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CB0C1098-E7D5-5AD5-49D5-42A11E7218AF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aphicFrame>
        <p:nvGraphicFramePr>
          <p:cNvPr id="10" name="표 17">
            <a:extLst>
              <a:ext uri="{FF2B5EF4-FFF2-40B4-BE49-F238E27FC236}">
                <a16:creationId xmlns:a16="http://schemas.microsoft.com/office/drawing/2014/main" id="{955FB8C3-F2E8-19FD-3A88-E8B1B82E5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72002"/>
              </p:ext>
            </p:extLst>
          </p:nvPr>
        </p:nvGraphicFramePr>
        <p:xfrm>
          <a:off x="1305339" y="1701382"/>
          <a:ext cx="9581322" cy="3884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774">
                  <a:extLst>
                    <a:ext uri="{9D8B030D-6E8A-4147-A177-3AD203B41FA5}">
                      <a16:colId xmlns:a16="http://schemas.microsoft.com/office/drawing/2014/main" val="1270185768"/>
                    </a:ext>
                  </a:extLst>
                </a:gridCol>
                <a:gridCol w="3193774">
                  <a:extLst>
                    <a:ext uri="{9D8B030D-6E8A-4147-A177-3AD203B41FA5}">
                      <a16:colId xmlns:a16="http://schemas.microsoft.com/office/drawing/2014/main" val="4194906847"/>
                    </a:ext>
                  </a:extLst>
                </a:gridCol>
                <a:gridCol w="3193774">
                  <a:extLst>
                    <a:ext uri="{9D8B030D-6E8A-4147-A177-3AD203B41FA5}">
                      <a16:colId xmlns:a16="http://schemas.microsoft.com/office/drawing/2014/main" val="766819524"/>
                    </a:ext>
                  </a:extLst>
                </a:gridCol>
              </a:tblGrid>
              <a:tr h="565568"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latin typeface="Times" pitchFamily="2" charset="0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3200" dirty="0">
                          <a:latin typeface="+mn-lt"/>
                          <a:ea typeface="NanumMyeongjo" panose="02020603020101020101" pitchFamily="18" charset="-127"/>
                        </a:rPr>
                        <a:t>PAA</a:t>
                      </a:r>
                      <a:endParaRPr lang="ko-Kore-KR" altLang="en-US" sz="3200" dirty="0">
                        <a:latin typeface="+mn-lt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3200" dirty="0">
                          <a:latin typeface="+mn-lt"/>
                          <a:ea typeface="NanumMyeongjo" panose="02020603020101020101" pitchFamily="18" charset="-127"/>
                        </a:rPr>
                        <a:t>PAI</a:t>
                      </a:r>
                      <a:endParaRPr lang="ko-Kore-KR" altLang="en-US" sz="3200" dirty="0">
                        <a:latin typeface="+mn-lt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7635"/>
                  </a:ext>
                </a:extLst>
              </a:tr>
              <a:tr h="1683549">
                <a:tc>
                  <a:txBody>
                    <a:bodyPr/>
                    <a:lstStyle/>
                    <a:p>
                      <a:pPr algn="ctr"/>
                      <a:endParaRPr lang="en-US" altLang="ko-KR" sz="36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ko-KR" altLang="en-US" sz="3600" b="1" dirty="0">
                          <a:latin typeface="+mj-ea"/>
                          <a:ea typeface="+mj-ea"/>
                        </a:rPr>
                        <a:t>장점</a:t>
                      </a:r>
                      <a:endParaRPr lang="ko-Kore-KR" altLang="en-US" sz="3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 altLang="ko-Kore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NanumMyeongjo" panose="02020603020101020101" pitchFamily="18" charset="-127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높은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기계적 강도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변형률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 altLang="ko-Kore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높은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접착력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ore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상분리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74914"/>
                  </a:ext>
                </a:extLst>
              </a:tr>
              <a:tr h="1621528">
                <a:tc>
                  <a:txBody>
                    <a:bodyPr/>
                    <a:lstStyle/>
                    <a:p>
                      <a:pPr algn="ctr"/>
                      <a:endParaRPr lang="en-US" altLang="ko-Kore-KR" sz="36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ko-KR" altLang="en-US" sz="3600" b="1" dirty="0">
                          <a:latin typeface="+mj-ea"/>
                          <a:ea typeface="+mj-ea"/>
                        </a:rPr>
                        <a:t>단점</a:t>
                      </a:r>
                      <a:endParaRPr lang="ko-Kore-KR" altLang="en-US" sz="3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 altLang="ko-Kore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접착력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가공성</a:t>
                      </a:r>
                      <a:endParaRPr lang="ko-Kore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 altLang="ko-Kore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기계적 강도</a:t>
                      </a:r>
                      <a:endParaRPr lang="ko-Kore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2560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581C310-D6F7-8433-67B9-8EF2433478E9}"/>
              </a:ext>
            </a:extLst>
          </p:cNvPr>
          <p:cNvSpPr txBox="1"/>
          <p:nvPr/>
        </p:nvSpPr>
        <p:spPr>
          <a:xfrm>
            <a:off x="19589" y="624047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4.4. </a:t>
            </a: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Summary of basic binder properties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F9D494-0ED5-9A87-DEC5-5F00D490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7" y="585369"/>
            <a:ext cx="6374124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4. PAA</a:t>
            </a:r>
            <a:r>
              <a:rPr lang="ko-KR" altLang="en-US" sz="3600" b="1" dirty="0">
                <a:latin typeface="+mj-ea"/>
              </a:rPr>
              <a:t>와 </a:t>
            </a:r>
            <a:r>
              <a:rPr lang="en-US" altLang="ko-KR" sz="3600" b="1" dirty="0">
                <a:latin typeface="+mj-ea"/>
              </a:rPr>
              <a:t>PAI </a:t>
            </a:r>
            <a:r>
              <a:rPr lang="ko-KR" altLang="en-US" sz="3600" b="1" dirty="0">
                <a:latin typeface="+mj-ea"/>
              </a:rPr>
              <a:t>장단점 비교</a:t>
            </a:r>
          </a:p>
        </p:txBody>
      </p:sp>
    </p:spTree>
    <p:extLst>
      <p:ext uri="{BB962C8B-B14F-4D97-AF65-F5344CB8AC3E}">
        <p14:creationId xmlns:p14="http://schemas.microsoft.com/office/powerpoint/2010/main" val="17855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760784-1AA8-94A6-67BC-27A1C59DB959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7AA22C73-4DA4-0DAA-0EC7-AFC3A8B0867D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99E6321C-049F-65FF-4A44-DE60F41E9AE9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B3A1F1E2-37FD-02CA-7B50-1ABDFB7D91A7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104EA140-C909-91AD-2A2E-2120D6574BD0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CB0C1098-E7D5-5AD5-49D5-42A11E7218AF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9357ED0-05F7-5722-289B-A6199E0EC302}"/>
              </a:ext>
            </a:extLst>
          </p:cNvPr>
          <p:cNvGrpSpPr/>
          <p:nvPr/>
        </p:nvGrpSpPr>
        <p:grpSpPr>
          <a:xfrm>
            <a:off x="1535814" y="876395"/>
            <a:ext cx="9120371" cy="3780666"/>
            <a:chOff x="1218258" y="1161361"/>
            <a:chExt cx="9120371" cy="37806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8A5D62-2977-9812-55C4-54134731E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82"/>
            <a:stretch/>
          </p:blipFill>
          <p:spPr>
            <a:xfrm>
              <a:off x="1218258" y="2063250"/>
              <a:ext cx="8760857" cy="1793642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AC984BB-E1DD-5F38-8293-AA16D630B1B6}"/>
                </a:ext>
              </a:extLst>
            </p:cNvPr>
            <p:cNvGrpSpPr/>
            <p:nvPr/>
          </p:nvGrpSpPr>
          <p:grpSpPr>
            <a:xfrm>
              <a:off x="8589819" y="2174948"/>
              <a:ext cx="1039380" cy="1999310"/>
              <a:chOff x="4082473" y="2152073"/>
              <a:chExt cx="1039380" cy="199931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1D6A629-E78A-B71E-0D13-9BFA1ECE59CD}"/>
                  </a:ext>
                </a:extLst>
              </p:cNvPr>
              <p:cNvSpPr/>
              <p:nvPr/>
            </p:nvSpPr>
            <p:spPr>
              <a:xfrm>
                <a:off x="4082473" y="2152073"/>
                <a:ext cx="942109" cy="145010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latin typeface="+mn-ea"/>
                  </a:rPr>
                  <a:t> </a:t>
                </a:r>
                <a:endParaRPr lang="ko-KR" altLang="en-US" sz="1400">
                  <a:latin typeface="+mn-ea"/>
                </a:endParaRP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6CEF99AE-A8D6-2B15-987F-270E5CC37D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487943" y="3667768"/>
                <a:ext cx="297424" cy="16625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817FB22-4B22-0C03-5C83-8F8FE7488C62}"/>
                  </a:ext>
                </a:extLst>
              </p:cNvPr>
              <p:cNvSpPr/>
              <p:nvPr/>
            </p:nvSpPr>
            <p:spPr>
              <a:xfrm>
                <a:off x="4317713" y="3896673"/>
                <a:ext cx="804140" cy="2547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+mn-ea"/>
                  </a:rPr>
                  <a:t>Imide</a:t>
                </a:r>
                <a:endParaRPr lang="ko-KR" altLang="en-US" sz="140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C332D61-557E-B211-4F7A-7A52FF0ABAA1}"/>
                </a:ext>
              </a:extLst>
            </p:cNvPr>
            <p:cNvSpPr/>
            <p:nvPr/>
          </p:nvSpPr>
          <p:spPr>
            <a:xfrm>
              <a:off x="7721423" y="2063250"/>
              <a:ext cx="748323" cy="106143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 </a:t>
              </a:r>
              <a:endParaRPr lang="ko-KR" altLang="en-US" sz="1400">
                <a:latin typeface="+mn-ea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3EF98B6-A8C1-EF07-D610-04336EEB61E1}"/>
                </a:ext>
              </a:extLst>
            </p:cNvPr>
            <p:cNvGrpSpPr/>
            <p:nvPr/>
          </p:nvGrpSpPr>
          <p:grpSpPr>
            <a:xfrm>
              <a:off x="7644969" y="1329317"/>
              <a:ext cx="1889699" cy="733932"/>
              <a:chOff x="7122683" y="3801006"/>
              <a:chExt cx="1889699" cy="733932"/>
            </a:xfrm>
          </p:grpSpPr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F6BEC5BF-FD84-4B2B-D204-FAA2D03A9C06}"/>
                  </a:ext>
                </a:extLst>
              </p:cNvPr>
              <p:cNvCxnSpPr>
                <a:cxnSpLocks/>
                <a:stCxn id="29" idx="2"/>
                <a:endCxn id="27" idx="0"/>
              </p:cNvCxnSpPr>
              <p:nvPr/>
            </p:nvCxnSpPr>
            <p:spPr>
              <a:xfrm rot="5400000">
                <a:off x="7580805" y="4048210"/>
                <a:ext cx="479223" cy="49423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D26DC18-2A1D-4D0E-436F-8C382C27666B}"/>
                  </a:ext>
                </a:extLst>
              </p:cNvPr>
              <p:cNvSpPr/>
              <p:nvPr/>
            </p:nvSpPr>
            <p:spPr>
              <a:xfrm>
                <a:off x="7122683" y="3801006"/>
                <a:ext cx="1889699" cy="2547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+mn-ea"/>
                  </a:rPr>
                  <a:t>Carboxylic acid</a:t>
                </a:r>
                <a:endParaRPr lang="ko-KR" altLang="en-US" sz="140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A02206-A955-92C5-F683-5F349B2E7EC8}"/>
                </a:ext>
              </a:extLst>
            </p:cNvPr>
            <p:cNvSpPr/>
            <p:nvPr/>
          </p:nvSpPr>
          <p:spPr>
            <a:xfrm>
              <a:off x="6729789" y="1161361"/>
              <a:ext cx="3608840" cy="320881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9C1955C5-3290-8D33-710A-A541770529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501144" y="4458412"/>
              <a:ext cx="297424" cy="166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A27E2F9-4820-4F43-AC9E-E2740173BD98}"/>
                </a:ext>
              </a:extLst>
            </p:cNvPr>
            <p:cNvSpPr/>
            <p:nvPr/>
          </p:nvSpPr>
          <p:spPr>
            <a:xfrm>
              <a:off x="8016014" y="4687317"/>
              <a:ext cx="1483669" cy="25471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 *Amide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2E6445-1215-BB8B-C45B-AEB29841A244}"/>
                  </a:ext>
                </a:extLst>
              </p:cNvPr>
              <p:cNvSpPr txBox="1"/>
              <p:nvPr/>
            </p:nvSpPr>
            <p:spPr>
              <a:xfrm>
                <a:off x="811651" y="4120172"/>
                <a:ext cx="5830309" cy="1901226"/>
              </a:xfrm>
              <a:prstGeom prst="rect">
                <a:avLst/>
              </a:prstGeom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marR="0" lvl="0" indent="-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</a:pPr>
                <a:endParaRPr lang="en-US" altLang="ko-KR" sz="1800" dirty="0">
                  <a:solidFill>
                    <a:srgbClr val="202124"/>
                  </a:solidFill>
                  <a:latin typeface="Arial Unicode MS" panose="020B0604020202020204" pitchFamily="50" charset="-127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1. 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산 촉매</a:t>
                </a: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: PAI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 양성화 </a:t>
                </a: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수용성 </a:t>
                </a:r>
                <a:endParaRPr lang="en-US" altLang="ko-KR" sz="1800" i="1" dirty="0">
                  <a:solidFill>
                    <a:srgbClr val="202124"/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L="0" marR="0" lvl="0" indent="0" algn="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         </m:t>
                    </m:r>
                    <m:r>
                      <a:rPr lang="en-US" altLang="ko-KR" sz="160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∵</m:t>
                    </m:r>
                  </m:oMath>
                </a14:m>
                <a:r>
                  <a:rPr lang="en-US" altLang="ko-KR" sz="16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PAA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=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수용성</a:t>
                </a:r>
                <a:endPara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R="0" lvl="0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2. Vacuum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Dehydration: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800" dirty="0">
                    <a:solidFill>
                      <a:srgbClr val="202124"/>
                    </a:solidFill>
                    <a:latin typeface="+mn-ea"/>
                  </a:rPr>
                  <a:t>PAA-PAI </a:t>
                </a:r>
                <a:r>
                  <a:rPr lang="ko-KR" altLang="en-US" sz="1800" dirty="0">
                    <a:solidFill>
                      <a:srgbClr val="202124"/>
                    </a:solidFill>
                    <a:latin typeface="+mn-ea"/>
                  </a:rPr>
                  <a:t>결합 </a:t>
                </a:r>
                <a:endParaRPr lang="en-US" altLang="ko-KR" sz="1800" i="1" dirty="0">
                  <a:solidFill>
                    <a:srgbClr val="202124"/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R="0" lvl="0" algn="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∵</m:t>
                    </m:r>
                    <m:r>
                      <a:rPr lang="en-US" altLang="ko-KR" sz="1600" b="0" i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Amide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결합에 많은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  <a:sym typeface="Wingdings" panose="05000000000000000000" pitchFamily="2" charset="2"/>
                  </a:rPr>
                  <a:t>*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활성 에너지 필요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2E6445-1215-BB8B-C45B-AEB29841A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1" y="4120172"/>
                <a:ext cx="5830309" cy="1901226"/>
              </a:xfrm>
              <a:prstGeom prst="rect">
                <a:avLst/>
              </a:prstGeom>
              <a:blipFill>
                <a:blip r:embed="rId4"/>
                <a:stretch>
                  <a:fillRect l="-624" r="-208" b="-2208"/>
                </a:stretch>
              </a:blip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0908EA4-055F-60C9-DC61-1DDE34B5BC15}"/>
              </a:ext>
            </a:extLst>
          </p:cNvPr>
          <p:cNvSpPr txBox="1"/>
          <p:nvPr/>
        </p:nvSpPr>
        <p:spPr>
          <a:xfrm>
            <a:off x="7962525" y="4852263"/>
            <a:ext cx="43260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b="1" i="1" dirty="0">
                <a:solidFill>
                  <a:srgbClr val="C00000"/>
                </a:solidFill>
                <a:latin typeface="+mn-ea"/>
              </a:rPr>
              <a:t>Amide</a:t>
            </a:r>
            <a:r>
              <a:rPr lang="en-US" altLang="ko-KR" sz="1000" i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1000" i="1" dirty="0">
                <a:solidFill>
                  <a:srgbClr val="C00000"/>
                </a:solidFill>
                <a:latin typeface="+mn-ea"/>
              </a:rPr>
              <a:t>질소 원자와 </a:t>
            </a:r>
            <a:r>
              <a:rPr lang="ko-KR" altLang="en-US" sz="1000" i="1" dirty="0" err="1">
                <a:solidFill>
                  <a:srgbClr val="C00000"/>
                </a:solidFill>
                <a:latin typeface="+mn-ea"/>
              </a:rPr>
              <a:t>카보닐기</a:t>
            </a:r>
            <a:r>
              <a:rPr lang="ko-KR" altLang="en-US" sz="1000" i="1" dirty="0">
                <a:solidFill>
                  <a:srgbClr val="C00000"/>
                </a:solidFill>
                <a:latin typeface="+mn-ea"/>
              </a:rPr>
              <a:t> 작용기가 연결된 </a:t>
            </a:r>
            <a:r>
              <a:rPr lang="ko-KR" altLang="en-US" sz="1000" b="1" i="1" dirty="0">
                <a:solidFill>
                  <a:srgbClr val="C00000"/>
                </a:solidFill>
                <a:latin typeface="+mn-ea"/>
              </a:rPr>
              <a:t>화합물</a:t>
            </a:r>
            <a:endParaRPr lang="en-US" altLang="ko-KR" sz="1000" b="1" i="1" dirty="0">
              <a:solidFill>
                <a:srgbClr val="C00000"/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b="1" i="1" dirty="0">
                <a:solidFill>
                  <a:srgbClr val="C00000"/>
                </a:solidFill>
                <a:latin typeface="+mn-ea"/>
              </a:rPr>
              <a:t>활성화 에너지</a:t>
            </a:r>
            <a:r>
              <a:rPr lang="en-US" altLang="ko-KR" sz="1000" b="1" i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1000" i="1" dirty="0">
                <a:solidFill>
                  <a:srgbClr val="C00000"/>
                </a:solidFill>
                <a:latin typeface="+mn-ea"/>
              </a:rPr>
              <a:t>화학 반응이 일어나기 위해 필요한 </a:t>
            </a:r>
            <a:r>
              <a:rPr lang="ko-KR" altLang="en-US" sz="1000" b="1" i="1" dirty="0">
                <a:solidFill>
                  <a:srgbClr val="C00000"/>
                </a:solidFill>
                <a:latin typeface="+mn-ea"/>
              </a:rPr>
              <a:t>최소한의 에너지</a:t>
            </a:r>
            <a:endParaRPr lang="en-US" altLang="ko-KR" sz="1000" b="1" i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E5A3F7-BAB0-F13D-ED6D-41E43C342515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3.5. Synthesis and characterization of PAA-PAI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745FF5C3-E21B-DF3A-9CBC-8D6527DE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5. PAA-PAI</a:t>
            </a:r>
            <a:r>
              <a:rPr lang="ko-KR" altLang="en-US" sz="3600" b="1" dirty="0">
                <a:latin typeface="+mj-ea"/>
              </a:rPr>
              <a:t> 합성</a:t>
            </a:r>
          </a:p>
        </p:txBody>
      </p:sp>
    </p:spTree>
    <p:extLst>
      <p:ext uri="{BB962C8B-B14F-4D97-AF65-F5344CB8AC3E}">
        <p14:creationId xmlns:p14="http://schemas.microsoft.com/office/powerpoint/2010/main" val="62938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8B20B-7987-FF7D-D898-61236DEE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5. </a:t>
            </a:r>
            <a:r>
              <a:rPr lang="ko-KR" altLang="en-US" sz="3600" b="1" dirty="0">
                <a:latin typeface="+mj-ea"/>
              </a:rPr>
              <a:t>분광기를 이용한 성분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21EEBA-2D5D-42F4-5249-D5BAD734C24A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9A2F9A1E-5C05-D92E-E8E2-931F70B55893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638E9C0C-9EBE-E91E-E688-DD8E94C1C8CE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C623C173-673D-6DD4-8F4A-ABB3F4705D9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02A53B23-73B4-278F-65A5-C8C8F55FE6E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22B3A52-725C-F98E-699C-E5307BFDC6FD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7CE972-E482-F7F5-1F14-FACC2C036904}"/>
              </a:ext>
            </a:extLst>
          </p:cNvPr>
          <p:cNvGrpSpPr/>
          <p:nvPr/>
        </p:nvGrpSpPr>
        <p:grpSpPr>
          <a:xfrm>
            <a:off x="1724177" y="1674809"/>
            <a:ext cx="9156693" cy="3125843"/>
            <a:chOff x="1287446" y="1662962"/>
            <a:chExt cx="10282254" cy="31800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FEC3104-D959-DA1B-9462-48BCB714BBB8}"/>
                </a:ext>
              </a:extLst>
            </p:cNvPr>
            <p:cNvGrpSpPr/>
            <p:nvPr/>
          </p:nvGrpSpPr>
          <p:grpSpPr>
            <a:xfrm>
              <a:off x="1287446" y="1662962"/>
              <a:ext cx="9532209" cy="3180060"/>
              <a:chOff x="1158106" y="1496707"/>
              <a:chExt cx="9532209" cy="318006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E345AA2-9C1A-FA96-9F5A-5930944EC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8106" y="1638047"/>
                <a:ext cx="3958943" cy="30387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C74D3F4-CFB7-B485-DE3A-D3EC9637A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3584" y="1638047"/>
                <a:ext cx="3896731" cy="290781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D133E7-88DA-2B2D-E0AA-40398AEF8750}"/>
                  </a:ext>
                </a:extLst>
              </p:cNvPr>
              <p:cNvSpPr txBox="1"/>
              <p:nvPr/>
            </p:nvSpPr>
            <p:spPr>
              <a:xfrm>
                <a:off x="2018451" y="1527980"/>
                <a:ext cx="23966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/>
                  <a:t>&lt; FT-IR Spectrum &gt;</a:t>
                </a:r>
                <a:endParaRPr lang="ko-KR" altLang="en-US" sz="1400" i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CC0F3EF-DD45-85A8-E526-575804B2F0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83" y="1496707"/>
                    <a:ext cx="27140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i="1">
                        <a:solidFill>
                          <a:schemeClr val="tx1"/>
                        </a:solidFill>
                      </a:rPr>
                      <a:t>&lt;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oMath>
                    </a14:m>
                    <a:r>
                      <a:rPr lang="en-US" altLang="ko-KR" sz="1400" i="1">
                        <a:solidFill>
                          <a:schemeClr val="tx1"/>
                        </a:solidFill>
                      </a:rPr>
                      <a:t>C-NMR Analysis &gt;</a:t>
                    </a:r>
                    <a:endParaRPr lang="ko-KR" altLang="en-US" sz="1400" i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CC0F3EF-DD45-85A8-E526-575804B2F0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183" y="1496707"/>
                    <a:ext cx="271404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082" b="-22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712810-A4A8-2108-C342-B4B638ABED38}"/>
                </a:ext>
              </a:extLst>
            </p:cNvPr>
            <p:cNvSpPr/>
            <p:nvPr/>
          </p:nvSpPr>
          <p:spPr>
            <a:xfrm>
              <a:off x="9744356" y="2393950"/>
              <a:ext cx="148944" cy="4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305B006-9292-61A6-328D-FCC4064C1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3300" y="2597150"/>
              <a:ext cx="8382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6D3016-B9F1-7F1B-95FB-ED02B93F4A6E}"/>
                </a:ext>
              </a:extLst>
            </p:cNvPr>
            <p:cNvSpPr txBox="1"/>
            <p:nvPr/>
          </p:nvSpPr>
          <p:spPr>
            <a:xfrm>
              <a:off x="10731500" y="2481733"/>
              <a:ext cx="838200" cy="2348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/>
                <a:t>176.9ppm</a:t>
              </a:r>
              <a:endParaRPr lang="ko-KR" altLang="en-US" sz="900" b="1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2B812E-58F3-4B5E-AC81-4EDA4EE39EEC}"/>
              </a:ext>
            </a:extLst>
          </p:cNvPr>
          <p:cNvGrpSpPr/>
          <p:nvPr/>
        </p:nvGrpSpPr>
        <p:grpSpPr>
          <a:xfrm>
            <a:off x="706377" y="4843022"/>
            <a:ext cx="10779246" cy="830997"/>
            <a:chOff x="706377" y="4843022"/>
            <a:chExt cx="10779246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054448-BF1F-00D4-1AE7-EC837FAF8FA7}"/>
                </a:ext>
              </a:extLst>
            </p:cNvPr>
            <p:cNvSpPr txBox="1"/>
            <p:nvPr/>
          </p:nvSpPr>
          <p:spPr>
            <a:xfrm>
              <a:off x="706377" y="4843022"/>
              <a:ext cx="5319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/>
                <a:t>스펙트럼을 </a:t>
              </a:r>
              <a:r>
                <a:rPr lang="en-US" altLang="ko-KR" sz="1600"/>
                <a:t>PAA-PAI</a:t>
              </a:r>
              <a:r>
                <a:rPr lang="ko-KR" altLang="en-US" sz="1600" err="1"/>
                <a:t>를</a:t>
              </a:r>
              <a:r>
                <a:rPr lang="ko-KR" altLang="en-US" sz="1600"/>
                <a:t> 구성하는 화합물</a:t>
              </a:r>
              <a:r>
                <a:rPr lang="en-US" altLang="ko-KR" sz="1600"/>
                <a:t>(</a:t>
              </a:r>
              <a:r>
                <a:rPr lang="en-US" altLang="ko-KR" sz="1200"/>
                <a:t>C(O)-NR) </a:t>
              </a:r>
              <a:r>
                <a:rPr lang="ko-KR" altLang="en-US" sz="1600"/>
                <a:t>이 흡수 </a:t>
              </a:r>
              <a:endParaRPr lang="en-US" altLang="ko-KR" sz="160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/>
                <a:t>FT-IR spectrum:</a:t>
              </a:r>
              <a:r>
                <a:rPr lang="ko-KR" altLang="en-US" sz="1600"/>
                <a:t>  </a:t>
              </a:r>
              <a:r>
                <a:rPr lang="en-US" altLang="ko-KR" sz="1600" b="1">
                  <a:solidFill>
                    <a:srgbClr val="C00000"/>
                  </a:solidFill>
                </a:rPr>
                <a:t>Amide</a:t>
              </a:r>
              <a:r>
                <a:rPr lang="ko-KR" altLang="en-US" sz="1600" b="1">
                  <a:solidFill>
                    <a:srgbClr val="C00000"/>
                  </a:solidFill>
                </a:rPr>
                <a:t> </a:t>
              </a:r>
              <a:r>
                <a:rPr lang="en-US" altLang="ko-KR" sz="1600" b="1">
                  <a:solidFill>
                    <a:srgbClr val="C00000"/>
                  </a:solidFill>
                </a:rPr>
                <a:t>Vibration </a:t>
              </a:r>
              <a:r>
                <a:rPr lang="ko-KR" altLang="en-US" sz="1600"/>
                <a:t>감지</a:t>
              </a:r>
              <a:endParaRPr lang="en-US" altLang="ko-KR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6D5FBE-44FA-38C5-01B2-907275AF0EE2}"/>
                    </a:ext>
                  </a:extLst>
                </p:cNvPr>
                <p:cNvSpPr txBox="1"/>
                <p:nvPr/>
              </p:nvSpPr>
              <p:spPr>
                <a:xfrm>
                  <a:off x="6505465" y="5061819"/>
                  <a:ext cx="4980158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a14:m>
                  <a:r>
                    <a:rPr lang="en-US" altLang="ko-KR" sz="1600" i="1">
                      <a:solidFill>
                        <a:schemeClr val="tx1"/>
                      </a:solidFill>
                    </a:rPr>
                    <a:t>C-NMR </a:t>
                  </a:r>
                  <a:r>
                    <a:rPr lang="en-US" altLang="ko-KR" sz="1600"/>
                    <a:t>:</a:t>
                  </a:r>
                  <a:r>
                    <a:rPr lang="ko-KR" altLang="en-US" sz="1600"/>
                    <a:t>  동위원소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p>
                      </m:sSup>
                    </m:oMath>
                  </a14:m>
                  <a:r>
                    <a:rPr lang="en-US" altLang="ko-KR" sz="1600" b="1" i="1">
                      <a:solidFill>
                        <a:srgbClr val="C00000"/>
                      </a:solidFill>
                    </a:rPr>
                    <a:t>C </a:t>
                  </a:r>
                  <a:r>
                    <a:rPr lang="ko-KR" altLang="en-US" sz="1600"/>
                    <a:t>감지</a:t>
                  </a:r>
                  <a:endParaRPr lang="en-US" altLang="ko-KR" sz="1600"/>
                </a:p>
                <a:p>
                  <a:pPr marL="285750" indent="-285750">
                    <a:buFont typeface="Wingdings" panose="05000000000000000000" pitchFamily="2" charset="2"/>
                    <a:buChar char="ü"/>
                  </a:pPr>
                  <a:r>
                    <a:rPr lang="en-US" altLang="ko-KR" sz="1600"/>
                    <a:t>PAA-PAI</a:t>
                  </a:r>
                  <a:r>
                    <a:rPr lang="ko-KR" altLang="en-US" sz="1600"/>
                    <a:t>에 </a:t>
                  </a:r>
                  <a:r>
                    <a:rPr lang="en-US" altLang="ko-KR" sz="1600"/>
                    <a:t>Carboxylic group</a:t>
                  </a:r>
                  <a:r>
                    <a:rPr lang="ko-KR" altLang="en-US" sz="1600"/>
                    <a:t>이 남아있음을 확인 </a:t>
                  </a:r>
                  <a:endParaRPr lang="en-US" altLang="ko-KR" sz="160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6D5FBE-44FA-38C5-01B2-907275AF0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465" y="5061819"/>
                  <a:ext cx="4980158" cy="590354"/>
                </a:xfrm>
                <a:prstGeom prst="rect">
                  <a:avLst/>
                </a:prstGeom>
                <a:blipFill>
                  <a:blip r:embed="rId5"/>
                  <a:stretch>
                    <a:fillRect l="-490" t="-3093" b="-123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FA8AAF-94A2-F866-C342-DB0FD255BDC8}"/>
              </a:ext>
            </a:extLst>
          </p:cNvPr>
          <p:cNvSpPr/>
          <p:nvPr/>
        </p:nvSpPr>
        <p:spPr>
          <a:xfrm>
            <a:off x="706377" y="4855990"/>
            <a:ext cx="5265797" cy="1002012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ADDE89-007E-5ECE-2237-116069C35C34}"/>
              </a:ext>
            </a:extLst>
          </p:cNvPr>
          <p:cNvSpPr/>
          <p:nvPr/>
        </p:nvSpPr>
        <p:spPr>
          <a:xfrm>
            <a:off x="6362645" y="4859560"/>
            <a:ext cx="5265797" cy="1002012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92E90A-832C-FEF9-2ED3-001F95A2F096}"/>
              </a:ext>
            </a:extLst>
          </p:cNvPr>
          <p:cNvGrpSpPr/>
          <p:nvPr/>
        </p:nvGrpSpPr>
        <p:grpSpPr>
          <a:xfrm>
            <a:off x="3605921" y="5975156"/>
            <a:ext cx="4980158" cy="695326"/>
            <a:chOff x="3605921" y="5975156"/>
            <a:chExt cx="4980158" cy="6953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5B901-C537-48AB-D38B-CAB28C71171B}"/>
                </a:ext>
              </a:extLst>
            </p:cNvPr>
            <p:cNvSpPr txBox="1"/>
            <p:nvPr/>
          </p:nvSpPr>
          <p:spPr>
            <a:xfrm>
              <a:off x="3605921" y="6230202"/>
              <a:ext cx="4980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/>
                <a:t>잘 합성되었음</a:t>
              </a:r>
            </a:p>
          </p:txBody>
        </p:sp>
        <p:sp>
          <p:nvSpPr>
            <p:cNvPr id="43" name="화살표: 굽음 42">
              <a:extLst>
                <a:ext uri="{FF2B5EF4-FFF2-40B4-BE49-F238E27FC236}">
                  <a16:creationId xmlns:a16="http://schemas.microsoft.com/office/drawing/2014/main" id="{D4AD29E0-8B4D-0D13-0454-F145D6C3CD34}"/>
                </a:ext>
              </a:extLst>
            </p:cNvPr>
            <p:cNvSpPr/>
            <p:nvPr/>
          </p:nvSpPr>
          <p:spPr>
            <a:xfrm flipV="1">
              <a:off x="3895725" y="5975157"/>
              <a:ext cx="776996" cy="695325"/>
            </a:xfrm>
            <a:prstGeom prst="ben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화살표: 굽음 44">
              <a:extLst>
                <a:ext uri="{FF2B5EF4-FFF2-40B4-BE49-F238E27FC236}">
                  <a16:creationId xmlns:a16="http://schemas.microsoft.com/office/drawing/2014/main" id="{DD55C7C9-75F9-3806-0FB4-DDD4A5A729C2}"/>
                </a:ext>
              </a:extLst>
            </p:cNvPr>
            <p:cNvSpPr/>
            <p:nvPr/>
          </p:nvSpPr>
          <p:spPr>
            <a:xfrm flipH="1" flipV="1">
              <a:off x="7519281" y="5975156"/>
              <a:ext cx="776995" cy="695325"/>
            </a:xfrm>
            <a:prstGeom prst="ben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4F594FE-5F32-D3FF-39F6-49A0EE6EC36C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3.5. Synthesis and characterization of PAA-PAI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9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31953B-D112-26D1-6F37-45935BA73701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9A044BC9-DBAF-7A7C-2CAA-AE27F4066628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C79C684B-9B4B-DCCE-C55F-55A39F1B649C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F30615EC-9417-0DE1-3E5A-D45B914768E6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E4684C34-F218-8943-929A-148B1F1D655D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BF19D2E5-207D-279C-21C6-76D5D936B0E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3DF9DAD-4BC2-A353-FE4A-B1CDCF4AF22D}"/>
              </a:ext>
            </a:extLst>
          </p:cNvPr>
          <p:cNvSpPr txBox="1"/>
          <p:nvPr/>
        </p:nvSpPr>
        <p:spPr>
          <a:xfrm>
            <a:off x="1662110" y="58080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PAI &lt; </a:t>
            </a: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PAA-PAI</a:t>
            </a:r>
            <a:r>
              <a:rPr lang="en-US" altLang="ko-KR">
                <a:latin typeface="+mj-ea"/>
                <a:ea typeface="+mj-ea"/>
              </a:rPr>
              <a:t> &lt; PAI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C2EB9-30E0-DBCE-FA81-731DBE3E01AE}"/>
              </a:ext>
            </a:extLst>
          </p:cNvPr>
          <p:cNvSpPr txBox="1"/>
          <p:nvPr/>
        </p:nvSpPr>
        <p:spPr>
          <a:xfrm>
            <a:off x="7640820" y="58080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</a:rPr>
              <a:t>PAA &lt; PAI &lt; </a:t>
            </a:r>
            <a:r>
              <a:rPr lang="en-US" altLang="ko-KR">
                <a:solidFill>
                  <a:srgbClr val="FF0000"/>
                </a:solidFill>
                <a:latin typeface="+mj-lt"/>
              </a:rPr>
              <a:t>PAA-PAI</a:t>
            </a:r>
            <a:endParaRPr lang="ko-KR" altLang="en-US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59AFE-F2D1-62E9-5DD2-CA0723FA6A97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3.5. Synthesis and characterization of PAA-PAI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96CB40-FC4D-2E22-9234-DA65491E9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5" y="2204912"/>
            <a:ext cx="4363059" cy="31137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EE35B8-5E40-820D-5BEA-C90D38C9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60" y="2156589"/>
            <a:ext cx="4403608" cy="32103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8C4711-2A4B-981C-FA4F-7A29960F83E8}"/>
              </a:ext>
            </a:extLst>
          </p:cNvPr>
          <p:cNvSpPr txBox="1"/>
          <p:nvPr/>
        </p:nvSpPr>
        <p:spPr>
          <a:xfrm>
            <a:off x="7993266" y="1824934"/>
            <a:ext cx="226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Adhesion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Property &gt;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FAE4E-059C-E46B-73EB-E6A9328E961D}"/>
              </a:ext>
            </a:extLst>
          </p:cNvPr>
          <p:cNvSpPr txBox="1"/>
          <p:nvPr/>
        </p:nvSpPr>
        <p:spPr>
          <a:xfrm>
            <a:off x="1750217" y="1824934"/>
            <a:ext cx="2871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Mechanical Strength&gt;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B9A9C75-4264-62A8-6A49-581E1AF3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58578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 </a:t>
            </a:r>
            <a:r>
              <a:rPr lang="en-US" altLang="ko-KR" sz="3600" b="1" dirty="0">
                <a:latin typeface="+mj-ea"/>
              </a:rPr>
              <a:t>5.</a:t>
            </a:r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 PAA-PAI</a:t>
            </a:r>
            <a:r>
              <a:rPr lang="en-US" altLang="ko-KR" sz="3600" b="1" dirty="0">
                <a:latin typeface="+mj-ea"/>
              </a:rPr>
              <a:t>, PAA, </a:t>
            </a:r>
            <a:r>
              <a:rPr lang="en-US" altLang="ko-KR" sz="3600" b="1" dirty="0">
                <a:solidFill>
                  <a:srgbClr val="FF33CC"/>
                </a:solidFill>
                <a:latin typeface="+mj-ea"/>
              </a:rPr>
              <a:t>PAI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의</a:t>
            </a:r>
            <a:r>
              <a:rPr lang="ko-KR" altLang="en-US" sz="3600" b="1" dirty="0">
                <a:solidFill>
                  <a:srgbClr val="FF33CC"/>
                </a:solidFill>
                <a:latin typeface="+mj-ea"/>
              </a:rPr>
              <a:t>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특성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(1)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89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9A02-BA85-843F-3CC9-94A94693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605599"/>
            <a:ext cx="10515600" cy="1325563"/>
          </a:xfrm>
        </p:spPr>
        <p:txBody>
          <a:bodyPr/>
          <a:lstStyle/>
          <a:p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 </a:t>
            </a:r>
            <a:r>
              <a:rPr lang="en-US" altLang="ko-KR" sz="3600" b="1" dirty="0">
                <a:latin typeface="+mj-ea"/>
              </a:rPr>
              <a:t>5.</a:t>
            </a:r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 PAA-PAI</a:t>
            </a:r>
            <a:r>
              <a:rPr lang="en-US" altLang="ko-KR" sz="3600" b="1" dirty="0">
                <a:latin typeface="+mj-ea"/>
              </a:rPr>
              <a:t>, PAA, </a:t>
            </a:r>
            <a:r>
              <a:rPr lang="en-US" altLang="ko-KR" sz="3600" b="1" dirty="0">
                <a:solidFill>
                  <a:srgbClr val="FF33CC"/>
                </a:solidFill>
                <a:latin typeface="+mj-ea"/>
              </a:rPr>
              <a:t>PAI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의</a:t>
            </a:r>
            <a:r>
              <a:rPr lang="ko-KR" altLang="en-US" sz="3600" b="1" dirty="0">
                <a:solidFill>
                  <a:srgbClr val="FF33CC"/>
                </a:solidFill>
                <a:latin typeface="+mj-ea"/>
              </a:rPr>
              <a:t>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특성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(2)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31953B-D112-26D1-6F37-45935BA73701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9A044BC9-DBAF-7A7C-2CAA-AE27F4066628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C79C684B-9B4B-DCCE-C55F-55A39F1B649C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F30615EC-9417-0DE1-3E5A-D45B914768E6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E4684C34-F218-8943-929A-148B1F1D655D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BF19D2E5-207D-279C-21C6-76D5D936B0E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12401A-CA39-E4EB-1EDA-4F3CCE9BA2E5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3.5. Synthesis and characterization of PAA-PAI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512285-C71D-94F3-00A5-B513747C54F9}"/>
              </a:ext>
            </a:extLst>
          </p:cNvPr>
          <p:cNvGrpSpPr/>
          <p:nvPr/>
        </p:nvGrpSpPr>
        <p:grpSpPr>
          <a:xfrm>
            <a:off x="756932" y="1821794"/>
            <a:ext cx="10016495" cy="4639603"/>
            <a:chOff x="756932" y="1653107"/>
            <a:chExt cx="10016495" cy="4639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05CD64-CD80-1E4E-D62A-65A601A29FB5}"/>
                    </a:ext>
                  </a:extLst>
                </p:cNvPr>
                <p:cNvSpPr txBox="1"/>
                <p:nvPr/>
              </p:nvSpPr>
              <p:spPr>
                <a:xfrm>
                  <a:off x="1119429" y="5323214"/>
                  <a:ext cx="3887423" cy="969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900">
                      <a:latin typeface="+mj-ea"/>
                      <a:ea typeface="+mj-ea"/>
                    </a:rPr>
                    <a:t>팽창 </a:t>
                  </a:r>
                  <a:r>
                    <a:rPr lang="en-US" altLang="ko-KR" sz="1900">
                      <a:latin typeface="+mj-ea"/>
                      <a:ea typeface="+mj-ea"/>
                    </a:rPr>
                    <a:t>: PAA </a:t>
                  </a:r>
                  <a14:m>
                    <m:oMath xmlns:m="http://schemas.openxmlformats.org/officeDocument/2006/math">
                      <m:r>
                        <a:rPr lang="en-US" altLang="ko-KR" sz="1900" i="0" smtClean="0">
                          <a:latin typeface="Cambria Math" panose="02040503050406030204" pitchFamily="18" charset="0"/>
                          <a:ea typeface="+mj-ea"/>
                        </a:rPr>
                        <m:t>≅</m:t>
                      </m:r>
                    </m:oMath>
                  </a14:m>
                  <a:r>
                    <a:rPr lang="en-US" altLang="ko-KR" sz="1900">
                      <a:latin typeface="+mj-ea"/>
                      <a:ea typeface="+mj-ea"/>
                    </a:rPr>
                    <a:t> </a:t>
                  </a:r>
                  <a:r>
                    <a:rPr lang="en-US" altLang="ko-KR" sz="190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PAA-PAI</a:t>
                  </a:r>
                  <a:r>
                    <a:rPr lang="en-US" altLang="ko-KR" sz="1900">
                      <a:latin typeface="+mj-ea"/>
                      <a:ea typeface="+mj-ea"/>
                    </a:rPr>
                    <a:t> &lt; PAI</a:t>
                  </a:r>
                </a:p>
                <a:p>
                  <a:pPr algn="ctr"/>
                  <a:endParaRPr lang="en-US" altLang="ko-KR" sz="1900"/>
                </a:p>
                <a:p>
                  <a:pPr algn="ctr"/>
                  <a:r>
                    <a:rPr lang="ko-KR" altLang="en-US" sz="1900">
                      <a:latin typeface="+mj-ea"/>
                      <a:ea typeface="+mj-ea"/>
                    </a:rPr>
                    <a:t>복원 </a:t>
                  </a:r>
                  <a:r>
                    <a:rPr lang="en-US" altLang="ko-KR" sz="1900">
                      <a:latin typeface="+mj-ea"/>
                      <a:ea typeface="+mj-ea"/>
                    </a:rPr>
                    <a:t>: PAA </a:t>
                  </a:r>
                  <a14:m>
                    <m:oMath xmlns:m="http://schemas.openxmlformats.org/officeDocument/2006/math">
                      <m:r>
                        <a:rPr lang="en-US" altLang="ko-KR" sz="1900" i="0" smtClean="0">
                          <a:latin typeface="Cambria Math" panose="02040503050406030204" pitchFamily="18" charset="0"/>
                          <a:ea typeface="+mj-ea"/>
                        </a:rPr>
                        <m:t>≅</m:t>
                      </m:r>
                    </m:oMath>
                  </a14:m>
                  <a:r>
                    <a:rPr lang="en-US" altLang="ko-KR" sz="1900">
                      <a:latin typeface="+mj-ea"/>
                      <a:ea typeface="+mj-ea"/>
                    </a:rPr>
                    <a:t> </a:t>
                  </a:r>
                  <a:r>
                    <a:rPr lang="en-US" altLang="ko-KR" sz="190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PAA-PAI </a:t>
                  </a:r>
                  <a:r>
                    <a:rPr lang="en-US" altLang="ko-KR" sz="1900">
                      <a:latin typeface="+mj-ea"/>
                      <a:ea typeface="+mj-ea"/>
                    </a:rPr>
                    <a:t>&lt; PAI</a:t>
                  </a:r>
                  <a:endParaRPr lang="ko-KR" altLang="en-US" sz="190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05CD64-CD80-1E4E-D62A-65A601A29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429" y="5323214"/>
                  <a:ext cx="3887423" cy="969496"/>
                </a:xfrm>
                <a:prstGeom prst="rect">
                  <a:avLst/>
                </a:prstGeom>
                <a:blipFill>
                  <a:blip r:embed="rId2"/>
                  <a:stretch>
                    <a:fillRect t="-3145" b="-100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4D16-A3A9-A1A5-5372-2605BEFB7EF7}"/>
                </a:ext>
              </a:extLst>
            </p:cNvPr>
            <p:cNvSpPr txBox="1"/>
            <p:nvPr/>
          </p:nvSpPr>
          <p:spPr>
            <a:xfrm>
              <a:off x="1118818" y="5731071"/>
              <a:ext cx="388803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/>
                <a:t> </a:t>
              </a:r>
              <a:endParaRPr lang="ko-KR" altLang="en-US" sz="19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D320AA-1227-66A2-6F67-FE2517754D55}"/>
                </a:ext>
              </a:extLst>
            </p:cNvPr>
            <p:cNvSpPr txBox="1"/>
            <p:nvPr/>
          </p:nvSpPr>
          <p:spPr>
            <a:xfrm>
              <a:off x="7066470" y="5288430"/>
              <a:ext cx="362243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>
                  <a:latin typeface="+mj-ea"/>
                  <a:ea typeface="+mj-ea"/>
                </a:rPr>
                <a:t> </a:t>
              </a:r>
              <a:r>
                <a:rPr lang="en-US" altLang="ko-KR" sz="1900">
                  <a:solidFill>
                    <a:srgbClr val="FF0000"/>
                  </a:solidFill>
                  <a:latin typeface="+mj-ea"/>
                  <a:ea typeface="+mj-ea"/>
                </a:rPr>
                <a:t>PAA-PAI</a:t>
              </a:r>
              <a:r>
                <a:rPr lang="en-US" altLang="ko-KR" sz="1900">
                  <a:latin typeface="+mj-ea"/>
                  <a:ea typeface="+mj-ea"/>
                </a:rPr>
                <a:t> &lt; PAA </a:t>
              </a:r>
              <a:endParaRPr lang="ko-KR" altLang="en-US" sz="1900">
                <a:latin typeface="+mj-ea"/>
                <a:ea typeface="+mj-ea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9C7D04-E2B4-4160-3420-43B4450D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932" y="1922780"/>
              <a:ext cx="4372585" cy="321989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60AFA3-9D27-6B7D-CF50-F76D3B2A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1948" y="1922780"/>
              <a:ext cx="3791479" cy="30484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DD07FC-3D3A-2397-B674-BA12176F6FCC}"/>
                </a:ext>
              </a:extLst>
            </p:cNvPr>
            <p:cNvSpPr txBox="1"/>
            <p:nvPr/>
          </p:nvSpPr>
          <p:spPr>
            <a:xfrm>
              <a:off x="1626941" y="1653107"/>
              <a:ext cx="2871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&lt; Electrode Property &gt;</a:t>
              </a:r>
              <a:endParaRPr lang="ko-KR" altLang="en-US" sz="16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7E623-4B35-D188-365A-B1BF6F363181}"/>
                </a:ext>
              </a:extLst>
            </p:cNvPr>
            <p:cNvSpPr txBox="1"/>
            <p:nvPr/>
          </p:nvSpPr>
          <p:spPr>
            <a:xfrm>
              <a:off x="7441791" y="1663236"/>
              <a:ext cx="2871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&lt; Phase Separation &gt;</a:t>
              </a:r>
              <a:endParaRPr lang="ko-KR" altLang="en-US" sz="16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80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92B5A-20B7-F680-7A68-560ED6E4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j-ea"/>
              </a:rPr>
              <a:t> 5. PAA</a:t>
            </a:r>
            <a:r>
              <a:rPr lang="ko-KR" altLang="en-US" sz="3600" b="1" dirty="0">
                <a:latin typeface="+mj-ea"/>
              </a:rPr>
              <a:t>와 </a:t>
            </a:r>
            <a:r>
              <a:rPr lang="en-US" altLang="ko-KR" sz="3600" b="1" dirty="0">
                <a:solidFill>
                  <a:srgbClr val="FF33CC"/>
                </a:solidFill>
                <a:latin typeface="+mj-ea"/>
              </a:rPr>
              <a:t>PAI</a:t>
            </a:r>
            <a:r>
              <a:rPr lang="ko-KR" altLang="en-US" sz="3600" b="1" dirty="0">
                <a:latin typeface="+mj-ea"/>
              </a:rPr>
              <a:t>의 상호 보완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E9D989-357C-7D0C-48D9-86109D066AB1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1208F1F9-B74F-CAAB-8E97-B8CEF7DE9FAE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D1E67F1F-C917-D0C3-C2AA-2B3D5EA67C68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28392D8-CBB9-8776-F2A2-E8C265BE14C5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D767AC55-3803-4108-8D72-69369EFAA447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PART 3.</a:t>
              </a:r>
              <a:endParaRPr lang="en-US" altLang="ko-KR" dirty="0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49FB52E1-F67D-771A-9D19-32738CE511BF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1F6837-0A5A-8758-BC76-9388D751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5" y="1778428"/>
            <a:ext cx="11032708" cy="2099093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924EF7E-FFD5-871D-6916-6993FE9DA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66888"/>
              </p:ext>
            </p:extLst>
          </p:nvPr>
        </p:nvGraphicFramePr>
        <p:xfrm>
          <a:off x="1049405" y="4115857"/>
          <a:ext cx="4113145" cy="184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3145">
                  <a:extLst>
                    <a:ext uri="{9D8B030D-6E8A-4147-A177-3AD203B41FA5}">
                      <a16:colId xmlns:a16="http://schemas.microsoft.com/office/drawing/2014/main" val="2458091695"/>
                    </a:ext>
                  </a:extLst>
                </a:gridCol>
              </a:tblGrid>
              <a:tr h="38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PAA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71100"/>
                  </a:ext>
                </a:extLst>
              </a:tr>
              <a:tr h="1169299">
                <a:tc>
                  <a:txBody>
                    <a:bodyPr/>
                    <a:lstStyle/>
                    <a:p>
                      <a:pPr marL="285750" indent="-285750" algn="just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High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 기계적 강도</a:t>
                      </a:r>
                      <a:endParaRPr lang="en-US" altLang="ko-KR">
                        <a:latin typeface="+mn-ea"/>
                        <a:ea typeface="+mn-ea"/>
                      </a:endParaRP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ü"/>
                      </a:pPr>
                      <a:endParaRPr lang="en-US" altLang="ko-KR">
                        <a:latin typeface="+mn-ea"/>
                        <a:ea typeface="+mn-ea"/>
                      </a:endParaRP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High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 탄성 특성</a:t>
                      </a:r>
                      <a:endParaRPr lang="en-US" altLang="ko-KR">
                        <a:latin typeface="+mn-ea"/>
                        <a:ea typeface="+mn-ea"/>
                      </a:endParaRP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ü"/>
                      </a:pPr>
                      <a:endParaRPr lang="en-US" altLang="ko-KR">
                        <a:latin typeface="+mn-ea"/>
                        <a:ea typeface="+mn-ea"/>
                      </a:endParaRP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Low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부피 팽창</a:t>
                      </a:r>
                      <a:endParaRPr lang="en-US" altLang="ko-KR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1764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FB604B-9BD3-7685-92AA-F80C14EDF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7255"/>
              </p:ext>
            </p:extLst>
          </p:nvPr>
        </p:nvGraphicFramePr>
        <p:xfrm>
          <a:off x="7162799" y="4115857"/>
          <a:ext cx="395368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682">
                  <a:extLst>
                    <a:ext uri="{9D8B030D-6E8A-4147-A177-3AD203B41FA5}">
                      <a16:colId xmlns:a16="http://schemas.microsoft.com/office/drawing/2014/main" val="2458091695"/>
                    </a:ext>
                  </a:extLst>
                </a:gridCol>
              </a:tblGrid>
              <a:tr h="339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PAI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71100"/>
                  </a:ext>
                </a:extLst>
              </a:tr>
              <a:tr h="1183219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800">
                          <a:latin typeface="+mn-ea"/>
                          <a:ea typeface="+mn-ea"/>
                        </a:rPr>
                        <a:t>High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 부착력</a:t>
                      </a:r>
                      <a:endParaRPr lang="en-US" altLang="ko-KR" sz="18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endParaRPr lang="en-US" altLang="ko-KR" sz="18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800">
                          <a:latin typeface="+mn-ea"/>
                          <a:ea typeface="+mn-ea"/>
                        </a:rPr>
                        <a:t>High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 복원력</a:t>
                      </a:r>
                      <a:endParaRPr lang="en-US" altLang="ko-KR" sz="18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endParaRPr lang="en-US" altLang="ko-KR" sz="18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800">
                          <a:latin typeface="+mn-ea"/>
                          <a:ea typeface="+mn-ea"/>
                        </a:rPr>
                        <a:t>Low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 상분리 특성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17642"/>
                  </a:ext>
                </a:extLst>
              </a:tr>
            </a:tbl>
          </a:graphicData>
        </a:graphic>
      </p:graphicFrame>
      <p:sp>
        <p:nvSpPr>
          <p:cNvPr id="14" name="십자형 13">
            <a:extLst>
              <a:ext uri="{FF2B5EF4-FFF2-40B4-BE49-F238E27FC236}">
                <a16:creationId xmlns:a16="http://schemas.microsoft.com/office/drawing/2014/main" id="{09A6D31C-AEE8-7D9E-6D6C-704F71F7101E}"/>
              </a:ext>
            </a:extLst>
          </p:cNvPr>
          <p:cNvSpPr/>
          <p:nvPr/>
        </p:nvSpPr>
        <p:spPr>
          <a:xfrm>
            <a:off x="5909434" y="4743874"/>
            <a:ext cx="595313" cy="555622"/>
          </a:xfrm>
          <a:prstGeom prst="plus">
            <a:avLst>
              <a:gd name="adj" fmla="val 422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DA08D-27E6-6E5C-A258-2DF6455145C5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3.5. Synthesis and characterization of PAA-PAI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91024C-2551-1D0F-C9B4-5B5DBD3E6DD9}"/>
              </a:ext>
            </a:extLst>
          </p:cNvPr>
          <p:cNvSpPr/>
          <p:nvPr/>
        </p:nvSpPr>
        <p:spPr>
          <a:xfrm>
            <a:off x="579645" y="3514831"/>
            <a:ext cx="11032708" cy="2762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4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3AD3CA4-02A0-690E-511B-3B6A396F4051}"/>
              </a:ext>
            </a:extLst>
          </p:cNvPr>
          <p:cNvGrpSpPr/>
          <p:nvPr/>
        </p:nvGrpSpPr>
        <p:grpSpPr>
          <a:xfrm>
            <a:off x="1028308" y="2298557"/>
            <a:ext cx="9497356" cy="2797318"/>
            <a:chOff x="1028308" y="2298557"/>
            <a:chExt cx="9497356" cy="27973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A7E7FC-63C8-84FC-F80A-5E08316B5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646"/>
            <a:stretch/>
          </p:blipFill>
          <p:spPr>
            <a:xfrm>
              <a:off x="1028308" y="2298557"/>
              <a:ext cx="3902996" cy="27973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1E8594-609A-1628-B49B-255944DBE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46"/>
            <a:stretch/>
          </p:blipFill>
          <p:spPr>
            <a:xfrm>
              <a:off x="6768650" y="2298557"/>
              <a:ext cx="3757014" cy="2797318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6230D49E-064F-8F4F-F7E9-6E08631B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rgbClr val="00863D"/>
                </a:solidFill>
                <a:latin typeface="+mj-ea"/>
              </a:rPr>
              <a:t> </a:t>
            </a:r>
            <a:r>
              <a:rPr lang="en-US" altLang="ko-KR" sz="3600" b="1" dirty="0">
                <a:latin typeface="+mj-ea"/>
              </a:rPr>
              <a:t>6. </a:t>
            </a:r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PAA-PAI</a:t>
            </a:r>
            <a:r>
              <a:rPr lang="en-US" altLang="ko-KR" sz="3600" b="1" dirty="0">
                <a:latin typeface="+mj-ea"/>
              </a:rPr>
              <a:t>, PAA, </a:t>
            </a:r>
            <a:r>
              <a:rPr lang="en-US" altLang="ko-KR" sz="3600" b="1" dirty="0">
                <a:solidFill>
                  <a:srgbClr val="FF33CC"/>
                </a:solidFill>
                <a:latin typeface="+mj-ea"/>
              </a:rPr>
              <a:t>PAI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의 성능 평가 </a:t>
            </a: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(1)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84329-F180-1237-6B13-BBCE5CC20A83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3.6. Evaluation of electrochemical performance of PAA - 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4F7AC3-4789-79DA-272F-669CD6B96E2E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13" name="화살표: 오각형 16">
              <a:extLst>
                <a:ext uri="{FF2B5EF4-FFF2-40B4-BE49-F238E27FC236}">
                  <a16:creationId xmlns:a16="http://schemas.microsoft.com/office/drawing/2014/main" id="{FD8372B5-160A-74A0-EEB0-44BA47DA8BD0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2CBCD9D5-CF21-DF27-F44A-1FA69F72AC5A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A9EA92A4-4A38-5213-4114-92DA4386E7A7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290642D8-C31B-E121-5E98-6C63F8C6500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7" name="화살표: 갈매기형 수장 5">
              <a:extLst>
                <a:ext uri="{FF2B5EF4-FFF2-40B4-BE49-F238E27FC236}">
                  <a16:creationId xmlns:a16="http://schemas.microsoft.com/office/drawing/2014/main" id="{B5DB4416-A872-2ACD-F032-6A999AA908B7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A7ACEF-A9CC-6980-E66B-441418FD118E}"/>
              </a:ext>
            </a:extLst>
          </p:cNvPr>
          <p:cNvSpPr txBox="1"/>
          <p:nvPr/>
        </p:nvSpPr>
        <p:spPr>
          <a:xfrm>
            <a:off x="1530660" y="5224289"/>
            <a:ext cx="353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Fast charging &amp;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24544-417F-E675-F444-B6B271E8923B}"/>
              </a:ext>
            </a:extLst>
          </p:cNvPr>
          <p:cNvSpPr txBox="1"/>
          <p:nvPr/>
        </p:nvSpPr>
        <p:spPr>
          <a:xfrm>
            <a:off x="6641960" y="5209685"/>
            <a:ext cx="457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Charge cycle &amp; Capacity maintenance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A1C21-FD94-058E-2894-0A474768D92C}"/>
              </a:ext>
            </a:extLst>
          </p:cNvPr>
          <p:cNvSpPr txBox="1"/>
          <p:nvPr/>
        </p:nvSpPr>
        <p:spPr>
          <a:xfrm>
            <a:off x="3906861" y="5807451"/>
            <a:ext cx="385990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Key point: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 High capacity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015A2-8595-2142-D31A-66350825562C}"/>
                  </a:ext>
                </a:extLst>
              </p:cNvPr>
              <p:cNvSpPr txBox="1"/>
              <p:nvPr/>
            </p:nvSpPr>
            <p:spPr>
              <a:xfrm>
                <a:off x="1104" y="6354339"/>
                <a:ext cx="7534276" cy="433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v"/>
                </a:pPr>
                <a:r>
                  <a:rPr lang="en-US" altLang="ko-KR" sz="1100">
                    <a:solidFill>
                      <a:srgbClr val="C00000"/>
                    </a:solidFill>
                    <a:latin typeface="+mn-ea"/>
                  </a:rPr>
                  <a:t>C-rate : </a:t>
                </a:r>
                <a:r>
                  <a:rPr lang="ko-KR" altLang="en-US" sz="1100">
                    <a:solidFill>
                      <a:srgbClr val="C00000"/>
                    </a:solidFill>
                    <a:latin typeface="+mn-ea"/>
                  </a:rPr>
                  <a:t>배터리를 충</a:t>
                </a:r>
                <a:r>
                  <a:rPr lang="en-US" altLang="ko-KR" sz="1100">
                    <a:solidFill>
                      <a:srgbClr val="C00000"/>
                    </a:solidFill>
                    <a:latin typeface="+mn-ea"/>
                  </a:rPr>
                  <a:t>,</a:t>
                </a:r>
                <a:r>
                  <a:rPr lang="ko-KR" altLang="en-US" sz="1100">
                    <a:solidFill>
                      <a:srgbClr val="C00000"/>
                    </a:solidFill>
                    <a:latin typeface="+mn-ea"/>
                  </a:rPr>
                  <a:t>방전 시키는 속도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1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충</m:t>
                        </m:r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방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류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배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터</m:t>
                        </m:r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리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격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용</m:t>
                        </m:r>
                        <m:r>
                          <a:rPr lang="ko-KR" altLang="en-US" sz="11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량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𝐴h</m:t>
                        </m:r>
                        <m:r>
                          <a:rPr lang="en-US" altLang="ko-KR" sz="11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1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ko-KR" altLang="en-US" sz="110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015A2-8595-2142-D31A-663508255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" y="6354339"/>
                <a:ext cx="7534276" cy="433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777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D84329-F180-1237-6B13-BBCE5CC20A83}"/>
              </a:ext>
            </a:extLst>
          </p:cNvPr>
          <p:cNvSpPr txBox="1"/>
          <p:nvPr/>
        </p:nvSpPr>
        <p:spPr>
          <a:xfrm>
            <a:off x="0" y="564716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3.6. Evaluation of electrochemical performance of PAA - PAI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4F7AC3-4789-79DA-272F-669CD6B96E2E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13" name="화살표: 오각형 16">
              <a:extLst>
                <a:ext uri="{FF2B5EF4-FFF2-40B4-BE49-F238E27FC236}">
                  <a16:creationId xmlns:a16="http://schemas.microsoft.com/office/drawing/2014/main" id="{FD8372B5-160A-74A0-EEB0-44BA47DA8BD0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2CBCD9D5-CF21-DF27-F44A-1FA69F72AC5A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4. Result &amp; Conclusion</a:t>
              </a: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A9EA92A4-4A38-5213-4114-92DA4386E7A7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290642D8-C31B-E121-5E98-6C63F8C6500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7" name="화살표: 갈매기형 수장 5">
              <a:extLst>
                <a:ext uri="{FF2B5EF4-FFF2-40B4-BE49-F238E27FC236}">
                  <a16:creationId xmlns:a16="http://schemas.microsoft.com/office/drawing/2014/main" id="{B5DB4416-A872-2ACD-F032-6A999AA908B7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B696EB-C034-54AE-7A7B-EF7168A2459A}"/>
              </a:ext>
            </a:extLst>
          </p:cNvPr>
          <p:cNvGrpSpPr/>
          <p:nvPr/>
        </p:nvGrpSpPr>
        <p:grpSpPr>
          <a:xfrm>
            <a:off x="284159" y="2026765"/>
            <a:ext cx="11623681" cy="2459510"/>
            <a:chOff x="576335" y="2026765"/>
            <a:chExt cx="10689386" cy="18881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874F95-1773-6800-D76F-EB52CCC6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35" y="2026765"/>
              <a:ext cx="3344361" cy="18881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001711-67B4-6528-46F8-C4463E0D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890" y="2026765"/>
              <a:ext cx="3344361" cy="186391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E2F68B7-4EDA-2B6E-78AA-E6939358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5445" y="2026765"/>
              <a:ext cx="3300276" cy="18639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0A3017-CC7D-30A2-4809-3442ECA3F395}"/>
              </a:ext>
            </a:extLst>
          </p:cNvPr>
          <p:cNvSpPr txBox="1"/>
          <p:nvPr/>
        </p:nvSpPr>
        <p:spPr>
          <a:xfrm>
            <a:off x="326448" y="3765306"/>
            <a:ext cx="1776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ym typeface="Wingdings" panose="05000000000000000000" pitchFamily="2" charset="2"/>
              </a:rPr>
              <a:t>Cu current collector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6D95-AE70-91CE-EA5C-66887FD31E2F}"/>
              </a:ext>
            </a:extLst>
          </p:cNvPr>
          <p:cNvSpPr txBox="1"/>
          <p:nvPr/>
        </p:nvSpPr>
        <p:spPr>
          <a:xfrm>
            <a:off x="4301633" y="3677383"/>
            <a:ext cx="1776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ym typeface="Wingdings" panose="05000000000000000000" pitchFamily="2" charset="2"/>
              </a:rPr>
              <a:t>Cu current collector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D6AA6-E4DA-712D-DD97-CEA2F4E2E7FE}"/>
              </a:ext>
            </a:extLst>
          </p:cNvPr>
          <p:cNvSpPr txBox="1"/>
          <p:nvPr/>
        </p:nvSpPr>
        <p:spPr>
          <a:xfrm>
            <a:off x="6157314" y="3851072"/>
            <a:ext cx="1776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ym typeface="Wingdings" panose="05000000000000000000" pitchFamily="2" charset="2"/>
              </a:rPr>
              <a:t>Cu current collector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0229-85F6-52CF-BC6B-BFBD87799250}"/>
              </a:ext>
            </a:extLst>
          </p:cNvPr>
          <p:cNvSpPr txBox="1"/>
          <p:nvPr/>
        </p:nvSpPr>
        <p:spPr>
          <a:xfrm>
            <a:off x="8314163" y="3831351"/>
            <a:ext cx="1776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ym typeface="Wingdings" panose="05000000000000000000" pitchFamily="2" charset="2"/>
              </a:rPr>
              <a:t>Cu current collector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580CD-E129-1105-8FBD-1E29F10E47E5}"/>
              </a:ext>
            </a:extLst>
          </p:cNvPr>
          <p:cNvSpPr txBox="1"/>
          <p:nvPr/>
        </p:nvSpPr>
        <p:spPr>
          <a:xfrm>
            <a:off x="10111001" y="3878222"/>
            <a:ext cx="1776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ym typeface="Wingdings" panose="05000000000000000000" pitchFamily="2" charset="2"/>
              </a:rPr>
              <a:t>Cu current collector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24A5A-4D1E-504D-3ACD-2B5E58E159A7}"/>
              </a:ext>
            </a:extLst>
          </p:cNvPr>
          <p:cNvSpPr txBox="1"/>
          <p:nvPr/>
        </p:nvSpPr>
        <p:spPr>
          <a:xfrm>
            <a:off x="932928" y="4608515"/>
            <a:ext cx="241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ym typeface="Wingdings" panose="05000000000000000000" pitchFamily="2" charset="2"/>
              </a:rPr>
              <a:t>PAA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B47AA2-5944-28D5-67E6-AFC07987C111}"/>
              </a:ext>
            </a:extLst>
          </p:cNvPr>
          <p:cNvSpPr txBox="1"/>
          <p:nvPr/>
        </p:nvSpPr>
        <p:spPr>
          <a:xfrm>
            <a:off x="4908113" y="4608515"/>
            <a:ext cx="241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33CC"/>
                </a:solidFill>
                <a:sym typeface="Wingdings" panose="05000000000000000000" pitchFamily="2" charset="2"/>
              </a:rPr>
              <a:t>PAI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508E7-A9AD-A17E-5148-92A1456E07C5}"/>
              </a:ext>
            </a:extLst>
          </p:cNvPr>
          <p:cNvSpPr txBox="1"/>
          <p:nvPr/>
        </p:nvSpPr>
        <p:spPr>
          <a:xfrm>
            <a:off x="8883298" y="4608515"/>
            <a:ext cx="241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0863D"/>
                </a:solidFill>
                <a:sym typeface="Wingdings" panose="05000000000000000000" pitchFamily="2" charset="2"/>
              </a:rPr>
              <a:t>PAA-PAI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7D3C5-5793-D917-3B41-76E30F261D73}"/>
              </a:ext>
            </a:extLst>
          </p:cNvPr>
          <p:cNvSpPr txBox="1"/>
          <p:nvPr/>
        </p:nvSpPr>
        <p:spPr>
          <a:xfrm>
            <a:off x="326448" y="5031283"/>
            <a:ext cx="115813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+mn-ea"/>
                <a:sym typeface="Wingdings" panose="05000000000000000000" pitchFamily="2" charset="2"/>
              </a:rPr>
              <a:t>Cu current collector</a:t>
            </a:r>
            <a:r>
              <a:rPr lang="ko-KR" altLang="en-US" b="1">
                <a:latin typeface="+mn-ea"/>
                <a:sym typeface="Wingdings" panose="05000000000000000000" pitchFamily="2" charset="2"/>
              </a:rPr>
              <a:t>와 </a:t>
            </a:r>
            <a:r>
              <a:rPr lang="en-US" altLang="ko-KR" b="1">
                <a:latin typeface="+mn-ea"/>
                <a:sym typeface="Wingdings" panose="05000000000000000000" pitchFamily="2" charset="2"/>
              </a:rPr>
              <a:t>Si-graphite anode</a:t>
            </a:r>
            <a:r>
              <a:rPr lang="ko-KR" altLang="en-US" b="1">
                <a:latin typeface="+mn-ea"/>
                <a:sym typeface="Wingdings" panose="05000000000000000000" pitchFamily="2" charset="2"/>
              </a:rPr>
              <a:t> 사이의 </a:t>
            </a:r>
            <a:r>
              <a:rPr lang="ko-KR" altLang="en-US" b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높은 접착력</a:t>
            </a:r>
            <a:endParaRPr lang="en-US" altLang="ko-KR" b="1">
              <a:solidFill>
                <a:srgbClr val="C00000"/>
              </a:solidFill>
              <a:latin typeface="+mn-ea"/>
              <a:sym typeface="Wingdings" panose="05000000000000000000" pitchFamily="2" charset="2"/>
            </a:endParaRPr>
          </a:p>
          <a:p>
            <a:pPr algn="ctr"/>
            <a:endParaRPr lang="en-US" altLang="ko-KR" b="1">
              <a:latin typeface="+mn-ea"/>
              <a:sym typeface="Wingdings" panose="05000000000000000000" pitchFamily="2" charset="2"/>
            </a:endParaRPr>
          </a:p>
          <a:p>
            <a:pPr algn="ctr"/>
            <a:r>
              <a:rPr lang="ko-KR" altLang="en-US" b="1">
                <a:latin typeface="+mn-ea"/>
                <a:sym typeface="Wingdings" panose="05000000000000000000" pitchFamily="2" charset="2"/>
              </a:rPr>
              <a:t>원활한 </a:t>
            </a:r>
            <a:r>
              <a:rPr lang="ko-KR" altLang="en-US" b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전자의 이동</a:t>
            </a:r>
            <a:endParaRPr lang="en-US" altLang="ko-KR" b="1">
              <a:solidFill>
                <a:srgbClr val="C00000"/>
              </a:solidFill>
              <a:latin typeface="+mn-ea"/>
              <a:sym typeface="Wingdings" panose="05000000000000000000" pitchFamily="2" charset="2"/>
            </a:endParaRPr>
          </a:p>
          <a:p>
            <a:pPr algn="ctr"/>
            <a:endParaRPr lang="en-US" altLang="ko-KR" b="1">
              <a:latin typeface="+mn-ea"/>
              <a:sym typeface="Wingdings" panose="05000000000000000000" pitchFamily="2" charset="2"/>
            </a:endParaRPr>
          </a:p>
          <a:p>
            <a:pPr algn="ctr"/>
            <a:r>
              <a:rPr lang="ko-KR" altLang="en-US" b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높은</a:t>
            </a:r>
            <a:r>
              <a:rPr lang="ko-KR" altLang="en-US" b="1">
                <a:latin typeface="+mn-ea"/>
                <a:sym typeface="Wingdings" panose="05000000000000000000" pitchFamily="2" charset="2"/>
              </a:rPr>
              <a:t> 배터리 성능</a:t>
            </a:r>
            <a:endParaRPr lang="en-US" altLang="ko-KR" b="1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B6B0BAA-83ED-ED05-AE9F-DFB9DE6B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58578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 </a:t>
            </a:r>
            <a:r>
              <a:rPr lang="en-US" altLang="ko-KR" sz="3600" b="1" dirty="0">
                <a:latin typeface="+mj-ea"/>
              </a:rPr>
              <a:t>6. </a:t>
            </a:r>
            <a:r>
              <a:rPr lang="en-US" altLang="ko-KR" sz="3600" b="1" dirty="0">
                <a:solidFill>
                  <a:srgbClr val="00863D"/>
                </a:solidFill>
                <a:latin typeface="+mj-ea"/>
              </a:rPr>
              <a:t>PAA-PAI</a:t>
            </a:r>
            <a:r>
              <a:rPr lang="en-US" altLang="ko-KR" sz="3600" b="1" dirty="0">
                <a:latin typeface="+mj-ea"/>
              </a:rPr>
              <a:t>, PAA, </a:t>
            </a:r>
            <a:r>
              <a:rPr lang="en-US" altLang="ko-KR" sz="3600" b="1" dirty="0">
                <a:solidFill>
                  <a:srgbClr val="FF33CC"/>
                </a:solidFill>
                <a:latin typeface="+mj-ea"/>
              </a:rPr>
              <a:t>PAI </a:t>
            </a:r>
            <a:r>
              <a:rPr lang="ko-KR" altLang="en-US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의 성능 평가 </a:t>
            </a: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(2)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3A5C28F-420B-E024-A06B-B62161E440D1}"/>
              </a:ext>
            </a:extLst>
          </p:cNvPr>
          <p:cNvSpPr/>
          <p:nvPr/>
        </p:nvSpPr>
        <p:spPr>
          <a:xfrm>
            <a:off x="6024900" y="5354422"/>
            <a:ext cx="180246" cy="2329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2161355-CD47-2980-B0E5-897894B6A1A1}"/>
              </a:ext>
            </a:extLst>
          </p:cNvPr>
          <p:cNvSpPr/>
          <p:nvPr/>
        </p:nvSpPr>
        <p:spPr>
          <a:xfrm>
            <a:off x="6024900" y="5915391"/>
            <a:ext cx="180246" cy="2329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BD5BFC-4FC5-212C-B280-68679CBC18A3}"/>
              </a:ext>
            </a:extLst>
          </p:cNvPr>
          <p:cNvSpPr/>
          <p:nvPr/>
        </p:nvSpPr>
        <p:spPr>
          <a:xfrm>
            <a:off x="2538262" y="4946651"/>
            <a:ext cx="7129613" cy="1715848"/>
          </a:xfrm>
          <a:prstGeom prst="rect">
            <a:avLst/>
          </a:prstGeom>
          <a:noFill/>
          <a:ln w="28575">
            <a:solidFill>
              <a:srgbClr val="82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E514E-EF54-3042-488B-78D1AFF9A66B}"/>
              </a:ext>
            </a:extLst>
          </p:cNvPr>
          <p:cNvSpPr txBox="1"/>
          <p:nvPr/>
        </p:nvSpPr>
        <p:spPr>
          <a:xfrm>
            <a:off x="831850" y="1268188"/>
            <a:ext cx="7337460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>
                    <a:lumMod val="50000"/>
                  </a:schemeClr>
                </a:solidFill>
              </a:rPr>
              <a:t>PART 5.</a:t>
            </a:r>
            <a:r>
              <a:rPr lang="en-US" altLang="ko-KR" sz="5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0" b="1"/>
              <a:t>Conclusion</a:t>
            </a:r>
            <a:endParaRPr lang="ko-KR" altLang="en-US" sz="8000" b="1"/>
          </a:p>
        </p:txBody>
      </p:sp>
    </p:spTree>
    <p:extLst>
      <p:ext uri="{BB962C8B-B14F-4D97-AF65-F5344CB8AC3E}">
        <p14:creationId xmlns:p14="http://schemas.microsoft.com/office/powerpoint/2010/main" val="13284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831850" y="1268188"/>
            <a:ext cx="7191873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>
                    <a:lumMod val="50000"/>
                  </a:schemeClr>
                </a:solidFill>
              </a:rPr>
              <a:t>PART 1. </a:t>
            </a:r>
          </a:p>
          <a:p>
            <a:r>
              <a:rPr lang="en-US" altLang="ko-KR" sz="8000" b="1"/>
              <a:t>Abstract</a:t>
            </a:r>
            <a:r>
              <a:rPr lang="ko-KR" altLang="en-US" sz="8800" b="1"/>
              <a:t>      </a:t>
            </a:r>
            <a:endParaRPr lang="ko-KR" altLang="en-US" sz="6600" b="1"/>
          </a:p>
        </p:txBody>
      </p:sp>
    </p:spTree>
    <p:extLst>
      <p:ext uri="{BB962C8B-B14F-4D97-AF65-F5344CB8AC3E}">
        <p14:creationId xmlns:p14="http://schemas.microsoft.com/office/powerpoint/2010/main" val="255934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5. Conclusion</a:t>
              </a:r>
              <a:endParaRPr lang="en-US" altLang="ko-KR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C30363-9E29-3D25-D5CF-B0FB53E3513F}"/>
              </a:ext>
            </a:extLst>
          </p:cNvPr>
          <p:cNvSpPr txBox="1"/>
          <p:nvPr/>
        </p:nvSpPr>
        <p:spPr>
          <a:xfrm>
            <a:off x="5182276" y="4377080"/>
            <a:ext cx="192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</a:rPr>
              <a:t>PAA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</a:rPr>
              <a:t>PAI </a:t>
            </a:r>
            <a:r>
              <a:rPr lang="en-US" altLang="ko-Kore-KR" dirty="0">
                <a:solidFill>
                  <a:srgbClr val="000000"/>
                </a:solidFill>
              </a:rPr>
              <a:t>Binder</a:t>
            </a:r>
            <a:endParaRPr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9B7E82-34C0-0754-781D-3D9E43463837}"/>
              </a:ext>
            </a:extLst>
          </p:cNvPr>
          <p:cNvSpPr txBox="1"/>
          <p:nvPr/>
        </p:nvSpPr>
        <p:spPr>
          <a:xfrm>
            <a:off x="3619764" y="5635242"/>
            <a:ext cx="505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800" b="0" i="0" u="none" strike="noStrike" dirty="0">
                <a:solidFill>
                  <a:srgbClr val="FF0000"/>
                </a:solidFill>
                <a:effectLst/>
              </a:rPr>
              <a:t>PAA–PAI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</a:rPr>
              <a:t>exhibited remarkable </a:t>
            </a:r>
            <a:r>
              <a:rPr lang="en" altLang="ko-Kore-KR" sz="1800" b="0" i="0" u="none" strike="noStrike" dirty="0">
                <a:solidFill>
                  <a:srgbClr val="FF0000"/>
                </a:solidFill>
                <a:effectLst/>
              </a:rPr>
              <a:t>specific capacity</a:t>
            </a:r>
          </a:p>
          <a:p>
            <a:pPr algn="ct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</a:rPr>
              <a:t>with excellent retention even after 300 cycles. </a:t>
            </a:r>
            <a:endParaRPr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675642A-CAEF-B48B-B177-4A0E5288BB9A}"/>
              </a:ext>
            </a:extLst>
          </p:cNvPr>
          <p:cNvSpPr/>
          <p:nvPr/>
        </p:nvSpPr>
        <p:spPr>
          <a:xfrm>
            <a:off x="4502817" y="4274750"/>
            <a:ext cx="3186366" cy="6303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육각형[H] 28">
            <a:extLst>
              <a:ext uri="{FF2B5EF4-FFF2-40B4-BE49-F238E27FC236}">
                <a16:creationId xmlns:a16="http://schemas.microsoft.com/office/drawing/2014/main" id="{547D8926-465C-45E8-6A62-07FF3D6328F1}"/>
              </a:ext>
            </a:extLst>
          </p:cNvPr>
          <p:cNvSpPr/>
          <p:nvPr/>
        </p:nvSpPr>
        <p:spPr>
          <a:xfrm>
            <a:off x="3243156" y="5502570"/>
            <a:ext cx="5696377" cy="902474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D1662C9B-AAF6-88DC-6794-FBC7E9E27372}"/>
              </a:ext>
            </a:extLst>
          </p:cNvPr>
          <p:cNvSpPr/>
          <p:nvPr/>
        </p:nvSpPr>
        <p:spPr>
          <a:xfrm>
            <a:off x="5929207" y="3815738"/>
            <a:ext cx="342900" cy="412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F0ED8BC5-75FE-A549-AFBD-3076C4C9BA05}"/>
              </a:ext>
            </a:extLst>
          </p:cNvPr>
          <p:cNvSpPr/>
          <p:nvPr/>
        </p:nvSpPr>
        <p:spPr>
          <a:xfrm>
            <a:off x="5929207" y="4997414"/>
            <a:ext cx="342900" cy="412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표 17">
            <a:extLst>
              <a:ext uri="{FF2B5EF4-FFF2-40B4-BE49-F238E27FC236}">
                <a16:creationId xmlns:a16="http://schemas.microsoft.com/office/drawing/2014/main" id="{4F6EEDF8-EB19-0BD5-6D8D-18C3CCF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770306"/>
              </p:ext>
            </p:extLst>
          </p:nvPr>
        </p:nvGraphicFramePr>
        <p:xfrm>
          <a:off x="2909992" y="881227"/>
          <a:ext cx="6372015" cy="2888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005">
                  <a:extLst>
                    <a:ext uri="{9D8B030D-6E8A-4147-A177-3AD203B41FA5}">
                      <a16:colId xmlns:a16="http://schemas.microsoft.com/office/drawing/2014/main" val="1270185768"/>
                    </a:ext>
                  </a:extLst>
                </a:gridCol>
                <a:gridCol w="2124005">
                  <a:extLst>
                    <a:ext uri="{9D8B030D-6E8A-4147-A177-3AD203B41FA5}">
                      <a16:colId xmlns:a16="http://schemas.microsoft.com/office/drawing/2014/main" val="4194906847"/>
                    </a:ext>
                  </a:extLst>
                </a:gridCol>
                <a:gridCol w="2124005">
                  <a:extLst>
                    <a:ext uri="{9D8B030D-6E8A-4147-A177-3AD203B41FA5}">
                      <a16:colId xmlns:a16="http://schemas.microsoft.com/office/drawing/2014/main" val="766819524"/>
                    </a:ext>
                  </a:extLst>
                </a:gridCol>
              </a:tblGrid>
              <a:tr h="451667"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latin typeface="Times" pitchFamily="2" charset="0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+mn-lt"/>
                          <a:ea typeface="NanumMyeongjo" panose="02020603020101020101" pitchFamily="18" charset="-127"/>
                        </a:rPr>
                        <a:t>PAA</a:t>
                      </a:r>
                      <a:endParaRPr lang="ko-Kore-KR" altLang="en-US" sz="2400" dirty="0">
                        <a:latin typeface="+mn-lt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latin typeface="+mn-lt"/>
                          <a:ea typeface="NanumMyeongjo" panose="02020603020101020101" pitchFamily="18" charset="-127"/>
                        </a:rPr>
                        <a:t>PAI</a:t>
                      </a:r>
                      <a:endParaRPr lang="ko-Kore-KR" altLang="en-US" sz="2400" dirty="0">
                        <a:latin typeface="+mn-lt"/>
                        <a:ea typeface="NanumMyeongjo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7635"/>
                  </a:ext>
                </a:extLst>
              </a:tr>
              <a:tr h="1120527">
                <a:tc>
                  <a:txBody>
                    <a:bodyPr/>
                    <a:lstStyle/>
                    <a:p>
                      <a:pPr algn="ctr"/>
                      <a:endParaRPr lang="en-US" altLang="ko-KR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장점</a:t>
                      </a:r>
                      <a:endParaRPr lang="ko-Kore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NanumMyeongjo" panose="02020603020101020101" pitchFamily="18" charset="-127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높은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기계적 강도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변형률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높은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접착력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ore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상분리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74914"/>
                  </a:ext>
                </a:extLst>
              </a:tr>
              <a:tr h="1239335">
                <a:tc>
                  <a:txBody>
                    <a:bodyPr/>
                    <a:lstStyle/>
                    <a:p>
                      <a:pPr algn="ctr"/>
                      <a:endParaRPr lang="en-US" altLang="ko-Kore-KR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단점</a:t>
                      </a:r>
                      <a:endParaRPr lang="ko-Kore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접착력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가공성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ko-Kore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기계적 강도</a:t>
                      </a:r>
                      <a:endParaRPr lang="ko-Kore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256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0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References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0" y="609660"/>
            <a:ext cx="11785600" cy="100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[</a:t>
            </a:r>
            <a:r>
              <a:rPr lang="ko-KR" altLang="en-US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</a:rPr>
              <a:t>배터리 용어사전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] C-rate</a:t>
            </a:r>
            <a:r>
              <a:rPr lang="ko-KR" altLang="en-US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</a:rPr>
              <a:t>이란 무엇일까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? (LG </a:t>
            </a:r>
            <a:r>
              <a:rPr lang="ko-KR" altLang="en-US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</a:rPr>
              <a:t>에너지 솔루션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rgbClr val="323F4F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[Slurry </a:t>
            </a:r>
            <a:r>
              <a:rPr lang="en-US" altLang="ko-KR" sz="1400" i="1" dirty="0" err="1">
                <a:solidFill>
                  <a:srgbClr val="323F4F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Adhension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Test] https://www.youtube.com/watch?v=mBk2AmA64tU&amp;ab_channel=Instron</a:t>
            </a:r>
            <a:endParaRPr lang="en-US" altLang="ko-KR" sz="1400" i="1" dirty="0">
              <a:solidFill>
                <a:schemeClr val="bg1">
                  <a:lumMod val="50000"/>
                </a:schemeClr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[</a:t>
            </a:r>
            <a:r>
              <a:rPr lang="en-US" altLang="ko-KR" sz="1400" i="1" dirty="0" err="1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Primix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] https://www.youtube.com/watch?v=dm_Ly-HarEg&amp;ab_channel=CoretechKorea%EC%BD%94%EC%95%84%ED%85%8C%ED%81%AC</a:t>
            </a:r>
            <a:endParaRPr lang="ko-KR" altLang="en-US" sz="1400" i="1" dirty="0">
              <a:solidFill>
                <a:schemeClr val="bg1">
                  <a:lumMod val="50000"/>
                </a:schemeClr>
              </a:solidFill>
              <a:latin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927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86873-6D97-6B80-A2B5-F91113FB0745}"/>
              </a:ext>
            </a:extLst>
          </p:cNvPr>
          <p:cNvSpPr/>
          <p:nvPr/>
        </p:nvSpPr>
        <p:spPr>
          <a:xfrm>
            <a:off x="4454979" y="812529"/>
            <a:ext cx="3282042" cy="12209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036F92-1276-0983-6C87-5FEC622BA702}"/>
              </a:ext>
            </a:extLst>
          </p:cNvPr>
          <p:cNvSpPr/>
          <p:nvPr/>
        </p:nvSpPr>
        <p:spPr>
          <a:xfrm>
            <a:off x="4251771" y="2608117"/>
            <a:ext cx="3609975" cy="9971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7A7A44-DBFB-7E1E-C8FD-18F00E5D0661}"/>
              </a:ext>
            </a:extLst>
          </p:cNvPr>
          <p:cNvSpPr/>
          <p:nvPr/>
        </p:nvSpPr>
        <p:spPr>
          <a:xfrm>
            <a:off x="4687541" y="4155585"/>
            <a:ext cx="2738433" cy="810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FFD519-3FFF-371B-1105-12CAE63ED05F}"/>
              </a:ext>
            </a:extLst>
          </p:cNvPr>
          <p:cNvSpPr/>
          <p:nvPr/>
        </p:nvSpPr>
        <p:spPr>
          <a:xfrm>
            <a:off x="4169353" y="5496316"/>
            <a:ext cx="3872787" cy="11552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9DBD9-0C5C-8C76-6F51-C792E915C129}"/>
              </a:ext>
            </a:extLst>
          </p:cNvPr>
          <p:cNvSpPr txBox="1"/>
          <p:nvPr/>
        </p:nvSpPr>
        <p:spPr>
          <a:xfrm>
            <a:off x="4798179" y="961319"/>
            <a:ext cx="2589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>
                <a:latin typeface="Times" pitchFamily="2" charset="0"/>
              </a:rPr>
              <a:t>High Specific Capacity of</a:t>
            </a:r>
          </a:p>
          <a:p>
            <a:pPr algn="ctr"/>
            <a:r>
              <a:rPr kumimoji="1" lang="en-US" altLang="ko-Kore-KR">
                <a:solidFill>
                  <a:srgbClr val="C00000"/>
                </a:solidFill>
                <a:latin typeface="Times" pitchFamily="2" charset="0"/>
              </a:rPr>
              <a:t>Silicon-based</a:t>
            </a:r>
            <a:r>
              <a:rPr kumimoji="1" lang="en-US" altLang="ko-Kore-KR">
                <a:latin typeface="Times" pitchFamily="2" charset="0"/>
              </a:rPr>
              <a:t> </a:t>
            </a:r>
          </a:p>
          <a:p>
            <a:pPr algn="ctr"/>
            <a:r>
              <a:rPr kumimoji="1" lang="en-US" altLang="ko-Kore-KR">
                <a:latin typeface="Times" pitchFamily="2" charset="0"/>
              </a:rPr>
              <a:t>Negative Electrode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536E07-9B66-6FD1-ABF0-DFF832BA882D}"/>
              </a:ext>
            </a:extLst>
          </p:cNvPr>
          <p:cNvSpPr txBox="1"/>
          <p:nvPr/>
        </p:nvSpPr>
        <p:spPr>
          <a:xfrm>
            <a:off x="4568649" y="2919046"/>
            <a:ext cx="307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>
                <a:latin typeface="Times" pitchFamily="2" charset="0"/>
              </a:rPr>
              <a:t>Volume Expansion </a:t>
            </a:r>
            <a:r>
              <a:rPr kumimoji="1" lang="en-US" altLang="ko-Kore-KR">
                <a:solidFill>
                  <a:srgbClr val="C00000"/>
                </a:solidFill>
                <a:latin typeface="Times" pitchFamily="2" charset="0"/>
              </a:rPr>
              <a:t>Problem</a:t>
            </a:r>
            <a:r>
              <a:rPr kumimoji="1" lang="en-US" altLang="ko-Kore-KR">
                <a:latin typeface="Times" pitchFamily="2" charset="0"/>
              </a:rPr>
              <a:t> </a:t>
            </a:r>
            <a:endParaRPr kumimoji="1" lang="ko-Kore-KR" altLang="en-US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0C616F-BA1A-25F8-A466-6B236F5855C1}"/>
              </a:ext>
            </a:extLst>
          </p:cNvPr>
          <p:cNvSpPr txBox="1"/>
          <p:nvPr/>
        </p:nvSpPr>
        <p:spPr>
          <a:xfrm>
            <a:off x="5024119" y="436879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>
                <a:latin typeface="Times" pitchFamily="2" charset="0"/>
              </a:rPr>
              <a:t>Systematic </a:t>
            </a:r>
            <a:r>
              <a:rPr kumimoji="1" lang="en-US" altLang="ko-Kore-KR">
                <a:solidFill>
                  <a:srgbClr val="C00000"/>
                </a:solidFill>
                <a:latin typeface="Times" pitchFamily="2" charset="0"/>
              </a:rPr>
              <a:t>Screening</a:t>
            </a:r>
            <a:endParaRPr kumimoji="1" lang="ko-Kore-KR" altLang="en-US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77AC86-3B12-9335-513A-38ACD37C8405}"/>
              </a:ext>
            </a:extLst>
          </p:cNvPr>
          <p:cNvSpPr txBox="1"/>
          <p:nvPr/>
        </p:nvSpPr>
        <p:spPr>
          <a:xfrm>
            <a:off x="4207794" y="5780105"/>
            <a:ext cx="380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>
                <a:latin typeface="Times" pitchFamily="2" charset="0"/>
              </a:rPr>
              <a:t>Enhancement in Overall Properties of </a:t>
            </a:r>
          </a:p>
          <a:p>
            <a:pPr algn="ctr"/>
            <a:r>
              <a:rPr kumimoji="1" lang="en-US" altLang="ko-Kore-KR">
                <a:solidFill>
                  <a:srgbClr val="C00000"/>
                </a:solidFill>
                <a:latin typeface="Times" pitchFamily="2" charset="0"/>
              </a:rPr>
              <a:t>PAA-PAI</a:t>
            </a:r>
            <a:endParaRPr kumimoji="1" lang="ko-Kore-KR" altLang="en-US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8A70E8A6-A4DB-A471-2D47-AD27E5FF8168}"/>
              </a:ext>
            </a:extLst>
          </p:cNvPr>
          <p:cNvSpPr/>
          <p:nvPr/>
        </p:nvSpPr>
        <p:spPr>
          <a:xfrm>
            <a:off x="5969889" y="5025724"/>
            <a:ext cx="265814" cy="43222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BAB5-B57B-EE15-1EA7-220D42551C30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4D0E63F6-FC21-A5CE-D804-9040C63F497F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1. Abstract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412A4630-9936-03B0-6BDB-68D6D803A3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2.</a:t>
              </a: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6D161CC8-109F-B900-6953-1B082762EB89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D61A75AC-6617-23A8-BDCB-220880E6BE9B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72133731-DEBA-2329-5999-30BA40254DDE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2" name="아래쪽 화살표[D] 25">
            <a:extLst>
              <a:ext uri="{FF2B5EF4-FFF2-40B4-BE49-F238E27FC236}">
                <a16:creationId xmlns:a16="http://schemas.microsoft.com/office/drawing/2014/main" id="{27BD9B2C-D143-3010-1FEA-C12C18BF7881}"/>
              </a:ext>
            </a:extLst>
          </p:cNvPr>
          <p:cNvSpPr/>
          <p:nvPr/>
        </p:nvSpPr>
        <p:spPr>
          <a:xfrm>
            <a:off x="5963093" y="3661704"/>
            <a:ext cx="265814" cy="43222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25">
            <a:extLst>
              <a:ext uri="{FF2B5EF4-FFF2-40B4-BE49-F238E27FC236}">
                <a16:creationId xmlns:a16="http://schemas.microsoft.com/office/drawing/2014/main" id="{1D8708EB-7D12-E370-D81F-1352726F5A7F}"/>
              </a:ext>
            </a:extLst>
          </p:cNvPr>
          <p:cNvSpPr/>
          <p:nvPr/>
        </p:nvSpPr>
        <p:spPr>
          <a:xfrm>
            <a:off x="5963093" y="2106270"/>
            <a:ext cx="265814" cy="43222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257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719187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>
                    <a:lumMod val="50000"/>
                  </a:schemeClr>
                </a:solidFill>
              </a:rPr>
              <a:t>PART 2. </a:t>
            </a:r>
            <a:r>
              <a:rPr lang="en-US" altLang="ko-KR" sz="8000" b="1"/>
              <a:t>Introduction</a:t>
            </a:r>
            <a:endParaRPr lang="ko-KR" altLang="en-US" sz="7200" b="1"/>
          </a:p>
        </p:txBody>
      </p:sp>
    </p:spTree>
    <p:extLst>
      <p:ext uri="{BB962C8B-B14F-4D97-AF65-F5344CB8AC3E}">
        <p14:creationId xmlns:p14="http://schemas.microsoft.com/office/powerpoint/2010/main" val="88486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Introduction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2818D2-8516-6852-DF99-D3AEEBBB9A03}"/>
              </a:ext>
            </a:extLst>
          </p:cNvPr>
          <p:cNvSpPr txBox="1"/>
          <p:nvPr/>
        </p:nvSpPr>
        <p:spPr>
          <a:xfrm>
            <a:off x="347873" y="703853"/>
            <a:ext cx="1213763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" altLang="ko-Kore-KR" sz="4000" b="1" i="0" u="none" strike="noStrike" dirty="0">
                <a:effectLst/>
              </a:rPr>
              <a:t>General</a:t>
            </a:r>
            <a:endParaRPr lang="en" altLang="ko-Kore-KR" b="1" dirty="0">
              <a:solidFill>
                <a:srgbClr val="000000"/>
              </a:solidFill>
            </a:endParaRPr>
          </a:p>
          <a:p>
            <a:pPr marL="342900" indent="-34290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" altLang="ko-Kore-KR" sz="2000" dirty="0">
                <a:solidFill>
                  <a:srgbClr val="000000"/>
                </a:solidFill>
              </a:rPr>
              <a:t>    </a:t>
            </a:r>
            <a:r>
              <a:rPr lang="en" altLang="ko-Kore-KR" sz="2300" dirty="0">
                <a:solidFill>
                  <a:srgbClr val="000000"/>
                </a:solidFill>
              </a:rPr>
              <a:t>S</a:t>
            </a:r>
            <a:r>
              <a:rPr lang="en" altLang="ko-Kore-KR" sz="2300" i="0" u="none" strike="noStrike" dirty="0">
                <a:solidFill>
                  <a:srgbClr val="000000"/>
                </a:solidFill>
                <a:effectLst/>
              </a:rPr>
              <a:t>ilicon  : </a:t>
            </a:r>
            <a:r>
              <a:rPr lang="ko-KR" altLang="en-US" sz="2300" i="0" u="none" strike="noStrike" dirty="0">
                <a:solidFill>
                  <a:srgbClr val="000000"/>
                </a:solidFill>
                <a:effectLst/>
                <a:latin typeface="+mn-ea"/>
              </a:rPr>
              <a:t>높은</a:t>
            </a:r>
            <a:r>
              <a:rPr lang="en" altLang="ko-Kore-KR" sz="2300" i="0" u="none" strike="noStrike" dirty="0">
                <a:solidFill>
                  <a:srgbClr val="000000"/>
                </a:solidFill>
                <a:effectLst/>
              </a:rPr>
              <a:t> Specific </a:t>
            </a:r>
            <a:r>
              <a:rPr lang="en" altLang="ko-Kore-KR" sz="2300" dirty="0">
                <a:solidFill>
                  <a:srgbClr val="C00000"/>
                </a:solidFill>
              </a:rPr>
              <a:t>C</a:t>
            </a:r>
            <a:r>
              <a:rPr lang="en" altLang="ko-Kore-KR" sz="2300" i="0" u="none" strike="noStrike" dirty="0">
                <a:solidFill>
                  <a:srgbClr val="C00000"/>
                </a:solidFill>
                <a:effectLst/>
              </a:rPr>
              <a:t>apacity</a:t>
            </a: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" altLang="ko-Kore-KR" sz="2300" dirty="0">
                <a:solidFill>
                  <a:srgbClr val="000000"/>
                </a:solidFill>
              </a:rPr>
              <a:t>        * </a:t>
            </a:r>
            <a:r>
              <a:rPr lang="en" altLang="ko-Kore-KR" sz="1600" dirty="0">
                <a:solidFill>
                  <a:srgbClr val="000000"/>
                </a:solidFill>
              </a:rPr>
              <a:t>G</a:t>
            </a:r>
            <a:r>
              <a:rPr lang="en" altLang="ko-Kore-KR" sz="1600" i="0" u="none" strike="noStrike" dirty="0">
                <a:solidFill>
                  <a:srgbClr val="000000"/>
                </a:solidFill>
                <a:effectLst/>
              </a:rPr>
              <a:t>raphite (360 mAh g−1 )  &lt;&lt;&lt; </a:t>
            </a:r>
            <a:r>
              <a:rPr lang="en-US" altLang="ko-Kore-KR" sz="1600" i="0" u="none" strike="noStrike" dirty="0">
                <a:solidFill>
                  <a:srgbClr val="000000"/>
                </a:solidFill>
                <a:effectLst/>
              </a:rPr>
              <a:t>Silicon (</a:t>
            </a:r>
            <a:r>
              <a:rPr lang="en" altLang="ko-Kore-KR" sz="1600" i="0" u="none" strike="noStrike" dirty="0">
                <a:solidFill>
                  <a:srgbClr val="000000"/>
                </a:solidFill>
                <a:effectLst/>
              </a:rPr>
              <a:t>4200 mAh g−1) </a:t>
            </a:r>
            <a:endParaRPr lang="en" altLang="ko-Kore-KR" sz="230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br>
              <a:rPr lang="en" altLang="ko-Kore-KR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" altLang="ko-Kore-KR" sz="4000" b="1" i="0" u="none" strike="noStrike" dirty="0">
                <a:effectLst/>
              </a:rPr>
              <a:t>Problem</a:t>
            </a:r>
            <a:endParaRPr lang="en" altLang="ko-Kore-KR" sz="1600" b="1" i="0" u="none" strike="noStrike" dirty="0">
              <a:solidFill>
                <a:srgbClr val="000000"/>
              </a:solidFill>
              <a:effectLst/>
            </a:endParaRPr>
          </a:p>
          <a:p>
            <a:pPr marL="514350" indent="-514350" algn="l" rtl="0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Silicon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2300" dirty="0">
                <a:solidFill>
                  <a:srgbClr val="C00000"/>
                </a:solidFill>
                <a:latin typeface="+mn-ea"/>
              </a:rPr>
              <a:t>부피 팽창 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문제</a:t>
            </a:r>
            <a:endParaRPr lang="en-US" altLang="ko-KR" sz="2300" dirty="0">
              <a:solidFill>
                <a:srgbClr val="000000"/>
              </a:solidFill>
              <a:latin typeface="+mn-ea"/>
            </a:endParaRPr>
          </a:p>
          <a:p>
            <a:pPr marL="514350" indent="-514350" algn="l" rtl="0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endParaRPr lang="en" altLang="ko-Kore-KR" sz="1000" dirty="0">
              <a:solidFill>
                <a:srgbClr val="000000"/>
              </a:solidFill>
              <a:latin typeface="+mn-ea"/>
            </a:endParaRPr>
          </a:p>
          <a:p>
            <a:pPr marL="514350" indent="-514350" algn="l" rtl="0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Binder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2300" dirty="0">
                <a:solidFill>
                  <a:srgbClr val="C00000"/>
                </a:solidFill>
                <a:latin typeface="+mn-ea"/>
              </a:rPr>
              <a:t>전기화학적 특성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 문제</a:t>
            </a:r>
            <a:r>
              <a:rPr lang="en" altLang="ko-Kore-KR" sz="23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br>
              <a:rPr lang="ko-KR" altLang="en-US" sz="1600" dirty="0"/>
            </a:br>
            <a:br>
              <a:rPr lang="ko-KR" altLang="en-US" sz="1600" dirty="0"/>
            </a:b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74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D628DB-4936-7E71-C388-77390F004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" b="5131"/>
          <a:stretch/>
        </p:blipFill>
        <p:spPr>
          <a:xfrm>
            <a:off x="2417465" y="612119"/>
            <a:ext cx="7357070" cy="6139543"/>
          </a:xfrm>
          <a:prstGeom prst="rect">
            <a:avLst/>
          </a:prstGeom>
        </p:spPr>
      </p:pic>
      <p:sp>
        <p:nvSpPr>
          <p:cNvPr id="8" name="설명선: 왼쪽 화살표 7">
            <a:extLst>
              <a:ext uri="{FF2B5EF4-FFF2-40B4-BE49-F238E27FC236}">
                <a16:creationId xmlns:a16="http://schemas.microsoft.com/office/drawing/2014/main" id="{5A31AF9E-3608-7388-F906-D768890A57D9}"/>
              </a:ext>
            </a:extLst>
          </p:cNvPr>
          <p:cNvSpPr/>
          <p:nvPr/>
        </p:nvSpPr>
        <p:spPr>
          <a:xfrm>
            <a:off x="7389107" y="1924050"/>
            <a:ext cx="2479834" cy="48790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72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후보군 선정</a:t>
            </a:r>
          </a:p>
        </p:txBody>
      </p:sp>
      <p:sp>
        <p:nvSpPr>
          <p:cNvPr id="13" name="설명선: 왼쪽 화살표 12">
            <a:extLst>
              <a:ext uri="{FF2B5EF4-FFF2-40B4-BE49-F238E27FC236}">
                <a16:creationId xmlns:a16="http://schemas.microsoft.com/office/drawing/2014/main" id="{96871826-9F8E-FF5E-50E2-1B398032764E}"/>
              </a:ext>
            </a:extLst>
          </p:cNvPr>
          <p:cNvSpPr/>
          <p:nvPr/>
        </p:nvSpPr>
        <p:spPr>
          <a:xfrm>
            <a:off x="7361925" y="3485142"/>
            <a:ext cx="1545341" cy="39349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72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심사</a:t>
            </a:r>
          </a:p>
        </p:txBody>
      </p:sp>
      <p:sp>
        <p:nvSpPr>
          <p:cNvPr id="21" name="설명선: 왼쪽 화살표 20">
            <a:extLst>
              <a:ext uri="{FF2B5EF4-FFF2-40B4-BE49-F238E27FC236}">
                <a16:creationId xmlns:a16="http://schemas.microsoft.com/office/drawing/2014/main" id="{ECFD7824-7667-0399-445E-14B1A24F384E}"/>
              </a:ext>
            </a:extLst>
          </p:cNvPr>
          <p:cNvSpPr/>
          <p:nvPr/>
        </p:nvSpPr>
        <p:spPr>
          <a:xfrm>
            <a:off x="7389108" y="5118402"/>
            <a:ext cx="1545341" cy="39349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72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선정</a:t>
            </a:r>
          </a:p>
        </p:txBody>
      </p:sp>
      <p:sp>
        <p:nvSpPr>
          <p:cNvPr id="23" name="제목 19">
            <a:extLst>
              <a:ext uri="{FF2B5EF4-FFF2-40B4-BE49-F238E27FC236}">
                <a16:creationId xmlns:a16="http://schemas.microsoft.com/office/drawing/2014/main" id="{3E0ECBB9-9158-23A4-B830-CF43F1E7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3" y="507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>
                <a:latin typeface="+mn-lt"/>
              </a:rPr>
              <a:t>In</a:t>
            </a:r>
            <a:r>
              <a:rPr lang="ko-KR" altLang="en-US" sz="3200" b="1">
                <a:latin typeface="+mn-lt"/>
              </a:rPr>
              <a:t> </a:t>
            </a:r>
            <a:r>
              <a:rPr lang="en-US" altLang="ko-KR" sz="3200" b="1">
                <a:latin typeface="+mn-lt"/>
              </a:rPr>
              <a:t>this study</a:t>
            </a:r>
            <a:endParaRPr lang="ko-KR" altLang="en-US" sz="3200" b="1">
              <a:latin typeface="+mn-lt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A0DB2B-D8CB-B270-2045-F64C87CF104A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26" name="화살표: 오각형 16">
              <a:extLst>
                <a:ext uri="{FF2B5EF4-FFF2-40B4-BE49-F238E27FC236}">
                  <a16:creationId xmlns:a16="http://schemas.microsoft.com/office/drawing/2014/main" id="{D55DAD21-DABA-7DBD-E060-451A52002AD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화살표: 갈매기형 수장 5">
              <a:extLst>
                <a:ext uri="{FF2B5EF4-FFF2-40B4-BE49-F238E27FC236}">
                  <a16:creationId xmlns:a16="http://schemas.microsoft.com/office/drawing/2014/main" id="{FBC5B1A1-2A37-014A-1FF0-ABB1F830F0EC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Introduction</a:t>
              </a:r>
            </a:p>
          </p:txBody>
        </p:sp>
        <p:sp>
          <p:nvSpPr>
            <p:cNvPr id="28" name="화살표: 갈매기형 수장 5">
              <a:extLst>
                <a:ext uri="{FF2B5EF4-FFF2-40B4-BE49-F238E27FC236}">
                  <a16:creationId xmlns:a16="http://schemas.microsoft.com/office/drawing/2014/main" id="{740E0341-4BCD-C0CA-7BE7-9DA8570C8385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9" name="화살표: 갈매기형 수장 5">
              <a:extLst>
                <a:ext uri="{FF2B5EF4-FFF2-40B4-BE49-F238E27FC236}">
                  <a16:creationId xmlns:a16="http://schemas.microsoft.com/office/drawing/2014/main" id="{B5F86497-2AF2-5A3E-67FA-FEA1D9542B67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30" name="화살표: 갈매기형 수장 5">
              <a:extLst>
                <a:ext uri="{FF2B5EF4-FFF2-40B4-BE49-F238E27FC236}">
                  <a16:creationId xmlns:a16="http://schemas.microsoft.com/office/drawing/2014/main" id="{140FB8BD-FC0F-D7B4-16F5-90C5E3D83C01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74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1A5C8-0637-FF8F-AF20-97E1DF823D60}"/>
              </a:ext>
            </a:extLst>
          </p:cNvPr>
          <p:cNvSpPr txBox="1"/>
          <p:nvPr/>
        </p:nvSpPr>
        <p:spPr>
          <a:xfrm>
            <a:off x="831850" y="1268188"/>
            <a:ext cx="733746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>
                    <a:lumMod val="50000"/>
                  </a:schemeClr>
                </a:solidFill>
              </a:rPr>
              <a:t>PART 3. </a:t>
            </a:r>
            <a:r>
              <a:rPr lang="en-US" altLang="ko-KR" sz="8000" b="1"/>
              <a:t>Experimental</a:t>
            </a:r>
            <a:endParaRPr lang="ko-KR" altLang="en-US" sz="8000" b="1"/>
          </a:p>
        </p:txBody>
      </p:sp>
    </p:spTree>
    <p:extLst>
      <p:ext uri="{BB962C8B-B14F-4D97-AF65-F5344CB8AC3E}">
        <p14:creationId xmlns:p14="http://schemas.microsoft.com/office/powerpoint/2010/main" val="11786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cs typeface="Arial"/>
                </a:rPr>
                <a:t>3. Experimental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82AFD925-B5B6-D3D1-C8DA-0D0E44F5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cs typeface="Arial" panose="020B0604020202020204" pitchFamily="34" charset="0"/>
              </a:rPr>
              <a:t>이상적인 </a:t>
            </a:r>
            <a:r>
              <a:rPr lang="en-US" altLang="ko-KR" sz="3600" b="1" dirty="0">
                <a:cs typeface="Arial" panose="020B0604020202020204" pitchFamily="34" charset="0"/>
              </a:rPr>
              <a:t>Si </a:t>
            </a:r>
            <a:r>
              <a:rPr lang="ko-KR" altLang="en-US" sz="3600" b="1" dirty="0" err="1">
                <a:cs typeface="Arial" panose="020B0604020202020204" pitchFamily="34" charset="0"/>
              </a:rPr>
              <a:t>음극재</a:t>
            </a:r>
            <a:r>
              <a:rPr lang="ko-KR" altLang="en-US" sz="3600" b="1" dirty="0">
                <a:cs typeface="Arial" panose="020B0604020202020204" pitchFamily="34" charset="0"/>
              </a:rPr>
              <a:t> 바인더의 특성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4AF40C-7CE6-19CE-A01F-708E34A0CB2E}"/>
              </a:ext>
            </a:extLst>
          </p:cNvPr>
          <p:cNvGrpSpPr/>
          <p:nvPr/>
        </p:nvGrpSpPr>
        <p:grpSpPr>
          <a:xfrm>
            <a:off x="734709" y="2246624"/>
            <a:ext cx="6291622" cy="2575010"/>
            <a:chOff x="739855" y="3412973"/>
            <a:chExt cx="6291622" cy="260872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20D0C6-06B6-56F2-23DB-1585FB23E822}"/>
                </a:ext>
              </a:extLst>
            </p:cNvPr>
            <p:cNvSpPr/>
            <p:nvPr/>
          </p:nvSpPr>
          <p:spPr>
            <a:xfrm>
              <a:off x="739855" y="3552819"/>
              <a:ext cx="6023484" cy="2468880"/>
            </a:xfrm>
            <a:prstGeom prst="rect">
              <a:avLst/>
            </a:prstGeom>
            <a:noFill/>
            <a:ln w="28575">
              <a:solidFill>
                <a:srgbClr val="82A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3912D-151E-27B5-333A-A9603D0FC15B}"/>
                </a:ext>
              </a:extLst>
            </p:cNvPr>
            <p:cNvSpPr txBox="1"/>
            <p:nvPr/>
          </p:nvSpPr>
          <p:spPr>
            <a:xfrm>
              <a:off x="846105" y="3412973"/>
              <a:ext cx="6185372" cy="2501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2000" dirty="0"/>
                <a:t>실리콘의 부피 변화를 억제하는 바인더</a:t>
              </a:r>
            </a:p>
            <a:p>
              <a:pPr marL="342900" indent="-3429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2000" dirty="0"/>
                <a:t>구리 집전체와의 음극재가 떨어지지 않는 바인더</a:t>
              </a:r>
              <a:endParaRPr lang="en-US" altLang="ko-KR" sz="2000" dirty="0"/>
            </a:p>
            <a:p>
              <a:pPr marL="342900" indent="-342900">
                <a:lnSpc>
                  <a:spcPct val="200000"/>
                </a:lnSpc>
                <a:buFont typeface="+mj-ea"/>
                <a:buAutoNum type="circleNumDbPlain"/>
              </a:pPr>
              <a:r>
                <a:rPr lang="en-US" altLang="ko-KR" sz="2000" dirty="0"/>
                <a:t>Extension/Recovery</a:t>
              </a:r>
              <a:r>
                <a:rPr lang="ko-KR" altLang="en-US" sz="2000" dirty="0"/>
                <a:t> 특성이 완벽한 바인더  </a:t>
              </a:r>
              <a:endParaRPr lang="en-US" altLang="ko-KR" sz="2000" dirty="0"/>
            </a:p>
            <a:p>
              <a:pPr marL="342900" indent="-3429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2000" dirty="0" err="1"/>
                <a:t>슬러리의</a:t>
              </a:r>
              <a:r>
                <a:rPr lang="ko-KR" altLang="en-US" sz="2000" dirty="0"/>
                <a:t> 상변화가 없는 바인더</a:t>
              </a:r>
              <a:endParaRPr lang="en-US" altLang="ko-KR" sz="20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2EFEFE8-BFB2-9E87-BB93-3D92F55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16" y="2055768"/>
            <a:ext cx="475383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2702"/>
      </p:ext>
    </p:extLst>
  </p:cSld>
  <p:clrMapOvr>
    <a:masterClrMapping/>
  </p:clrMapOvr>
</p:sld>
</file>

<file path=ppt/theme/theme1.xml><?xml version="1.0" encoding="utf-8"?>
<a:theme xmlns:a="http://schemas.openxmlformats.org/drawingml/2006/main" name="2020saebyeolpowerpointclassicblue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F93510A0BEAE4EB03940335B50B47B" ma:contentTypeVersion="2" ma:contentTypeDescription="새 문서를 만듭니다." ma:contentTypeScope="" ma:versionID="e7edaf0898735566237c6499ea00c87f">
  <xsd:schema xmlns:xsd="http://www.w3.org/2001/XMLSchema" xmlns:xs="http://www.w3.org/2001/XMLSchema" xmlns:p="http://schemas.microsoft.com/office/2006/metadata/properties" xmlns:ns3="74c22c11-cfe9-4874-ba72-79eef60be481" targetNamespace="http://schemas.microsoft.com/office/2006/metadata/properties" ma:root="true" ma:fieldsID="a1cc3df0adb4f0be0a199375cd0922e6" ns3:_="">
    <xsd:import namespace="74c22c11-cfe9-4874-ba72-79eef60be4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2c11-cfe9-4874-ba72-79eef60be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C7D727-9020-42F6-8FFF-B479444DC76D}">
  <ds:schemaRefs>
    <ds:schemaRef ds:uri="74c22c11-cfe9-4874-ba72-79eef60be4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A7ECA0-A8FD-416A-A28E-07480B34CD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F4A9C8-29EE-4549-864E-C62011FFC964}">
  <ds:schemaRefs>
    <ds:schemaRef ds:uri="74c22c11-cfe9-4874-ba72-79eef60be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1671</Words>
  <Application>Microsoft Office PowerPoint</Application>
  <PresentationFormat>와이드스크린</PresentationFormat>
  <Paragraphs>412</Paragraphs>
  <Slides>31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Adobe Ming Std L</vt:lpstr>
      <vt:lpstr>Arial Unicode MS</vt:lpstr>
      <vt:lpstr>noto</vt:lpstr>
      <vt:lpstr>나눔스퀘어</vt:lpstr>
      <vt:lpstr>맑은 고딕</vt:lpstr>
      <vt:lpstr>Arial</vt:lpstr>
      <vt:lpstr>Calibri</vt:lpstr>
      <vt:lpstr>Cambria Math</vt:lpstr>
      <vt:lpstr>Times</vt:lpstr>
      <vt:lpstr>Times New Roman</vt:lpstr>
      <vt:lpstr>Wingdings</vt:lpstr>
      <vt:lpstr>2020saebyeolpowerpointclassicblue</vt:lpstr>
      <vt:lpstr>Effect of Binder Properties on Electrochemical Performance for Silicon-Graphite Anode:  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In this study</vt:lpstr>
      <vt:lpstr>PowerPoint 프레젠테이션</vt:lpstr>
      <vt:lpstr>이상적인 Si 음극재 바인더의 특성</vt:lpstr>
      <vt:lpstr>1. 바인더의 인장강도 실험 방법</vt:lpstr>
      <vt:lpstr>2. 전극의 부착력 실험 방법</vt:lpstr>
      <vt:lpstr>3. 전극의 강성 실험 방법</vt:lpstr>
      <vt:lpstr>4. 슬러리의 상분리 특성 실험 방법</vt:lpstr>
      <vt:lpstr>5. PAA-PAI 화학 구조 확인 방법</vt:lpstr>
      <vt:lpstr>6. 충/방전 성능 평가 방법</vt:lpstr>
      <vt:lpstr>PowerPoint 프레젠테이션</vt:lpstr>
      <vt:lpstr> 1. 바인더의 기계적 특성</vt:lpstr>
      <vt:lpstr> 1. 바인더의 기계적 특성</vt:lpstr>
      <vt:lpstr> 2. 바인더의 팽창, 회복 특성</vt:lpstr>
      <vt:lpstr> 3. 바인더의 상 분리 특성</vt:lpstr>
      <vt:lpstr> 4. PAA와 PAI 장단점 비교</vt:lpstr>
      <vt:lpstr> 5. PAA-PAI 합성</vt:lpstr>
      <vt:lpstr> 5. 분광기를 이용한 성분 분석</vt:lpstr>
      <vt:lpstr> 5. PAA-PAI, PAA, PAI 의 특성(1)</vt:lpstr>
      <vt:lpstr> 5. PAA-PAI, PAA, PAI 의 특성(2)</vt:lpstr>
      <vt:lpstr> 5. PAA와 PAI의 상호 보완</vt:lpstr>
      <vt:lpstr> 6. PAA-PAI, PAA, PAI 의 성능 평가 (1)</vt:lpstr>
      <vt:lpstr> 6. PAA-PAI, PAA, PAI 의 성능 평가 (2)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전해액 (Electrolyte)</dc:title>
  <dc:creator>이 현경</dc:creator>
  <cp:lastModifiedBy>견힐 안</cp:lastModifiedBy>
  <cp:revision>5</cp:revision>
  <dcterms:created xsi:type="dcterms:W3CDTF">2022-10-02T15:09:40Z</dcterms:created>
  <dcterms:modified xsi:type="dcterms:W3CDTF">2022-11-10T14:37:53Z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0x010100F0F93510A0BEAE4EB03940335B50B47B</vt:lpwstr>
  </property>
</Properties>
</file>